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sldIdLst>
    <p:sldId id="256" r:id="rId2"/>
    <p:sldId id="263" r:id="rId3"/>
    <p:sldId id="266" r:id="rId4"/>
    <p:sldId id="268" r:id="rId5"/>
    <p:sldId id="278" r:id="rId6"/>
    <p:sldId id="279" r:id="rId7"/>
    <p:sldId id="274" r:id="rId8"/>
    <p:sldId id="275" r:id="rId9"/>
    <p:sldId id="276" r:id="rId10"/>
    <p:sldId id="277" r:id="rId11"/>
    <p:sldId id="258" r:id="rId12"/>
    <p:sldId id="281" r:id="rId13"/>
    <p:sldId id="280" r:id="rId14"/>
    <p:sldId id="294" r:id="rId15"/>
    <p:sldId id="288" r:id="rId16"/>
    <p:sldId id="295" r:id="rId17"/>
    <p:sldId id="297" r:id="rId18"/>
    <p:sldId id="298" r:id="rId19"/>
    <p:sldId id="299" r:id="rId20"/>
    <p:sldId id="282" r:id="rId21"/>
    <p:sldId id="286" r:id="rId22"/>
    <p:sldId id="283" r:id="rId23"/>
    <p:sldId id="285" r:id="rId24"/>
  </p:sldIdLst>
  <p:sldSz cx="9144000" cy="6858000" type="screen4x3"/>
  <p:notesSz cx="6858000" cy="9144000"/>
  <p:defaultTextStyle>
    <a:defPPr>
      <a:defRPr lang="es-E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CCFF"/>
    <a:srgbClr val="CCFF99"/>
    <a:srgbClr val="000000"/>
    <a:srgbClr val="000080"/>
    <a:srgbClr val="FD8008"/>
    <a:srgbClr val="FF3300"/>
    <a:srgbClr val="339900"/>
    <a:srgbClr val="009933"/>
    <a:srgbClr val="FF0000"/>
    <a:srgbClr val="33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2962" autoAdjust="0"/>
  </p:normalViewPr>
  <p:slideViewPr>
    <p:cSldViewPr snapToObjects="1">
      <p:cViewPr varScale="1">
        <p:scale>
          <a:sx n="148" d="100"/>
          <a:sy n="148" d="100"/>
        </p:scale>
        <p:origin x="-1448" y="-112"/>
      </p:cViewPr>
      <p:guideLst>
        <p:guide orient="horz" pos="880"/>
        <p:guide pos="1501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printerSettings" Target="printerSettings/printerSettings1.bin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4FB082-4F1B-B94D-9682-EB0110E28C29}" type="datetimeFigureOut">
              <a:rPr lang="es-ES" smtClean="0"/>
              <a:t>20/4/18</a:t>
            </a:fld>
            <a:endParaRPr lang="en-U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386065-267F-2A41-9472-1244E2E6E37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251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sz="800" b="1" dirty="0" err="1" smtClean="0">
                <a:solidFill>
                  <a:schemeClr val="tx1"/>
                </a:solidFill>
              </a:rPr>
              <a:t>What</a:t>
            </a:r>
            <a:r>
              <a:rPr lang="es-ES" sz="800" b="1" dirty="0" smtClean="0">
                <a:solidFill>
                  <a:schemeClr val="tx1"/>
                </a:solidFill>
              </a:rPr>
              <a:t> </a:t>
            </a:r>
            <a:r>
              <a:rPr lang="es-ES" sz="800" b="1" dirty="0" err="1" smtClean="0">
                <a:solidFill>
                  <a:schemeClr val="tx1"/>
                </a:solidFill>
              </a:rPr>
              <a:t>Ingress</a:t>
            </a:r>
            <a:r>
              <a:rPr lang="es-ES" sz="800" b="1" dirty="0" smtClean="0">
                <a:solidFill>
                  <a:schemeClr val="tx1"/>
                </a:solidFill>
              </a:rPr>
              <a:t> </a:t>
            </a:r>
            <a:r>
              <a:rPr lang="es-ES" sz="800" b="1" dirty="0" err="1" smtClean="0">
                <a:solidFill>
                  <a:schemeClr val="tx1"/>
                </a:solidFill>
              </a:rPr>
              <a:t>Controller</a:t>
            </a:r>
            <a:r>
              <a:rPr lang="es-ES" sz="800" b="1" dirty="0" smtClean="0">
                <a:solidFill>
                  <a:schemeClr val="tx1"/>
                </a:solidFill>
              </a:rPr>
              <a:t> can i use?</a:t>
            </a:r>
          </a:p>
          <a:p>
            <a:endParaRPr lang="es-ES" sz="800" dirty="0" smtClean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es-ES" sz="800" dirty="0" err="1" smtClean="0">
                <a:solidFill>
                  <a:schemeClr val="tx1"/>
                </a:solidFill>
              </a:rPr>
              <a:t>An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Ingress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Controller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is</a:t>
            </a:r>
            <a:r>
              <a:rPr lang="es-ES" sz="800" dirty="0" smtClean="0">
                <a:solidFill>
                  <a:schemeClr val="tx1"/>
                </a:solidFill>
              </a:rPr>
              <a:t> a Proxy </a:t>
            </a:r>
            <a:r>
              <a:rPr lang="es-ES" sz="800" dirty="0" err="1" smtClean="0">
                <a:solidFill>
                  <a:schemeClr val="tx1"/>
                </a:solidFill>
              </a:rPr>
              <a:t>that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works</a:t>
            </a:r>
            <a:r>
              <a:rPr lang="es-ES" sz="800" dirty="0" smtClean="0">
                <a:solidFill>
                  <a:schemeClr val="tx1"/>
                </a:solidFill>
              </a:rPr>
              <a:t> as Kubernetes </a:t>
            </a:r>
            <a:r>
              <a:rPr lang="es-ES" sz="800" dirty="0" err="1" smtClean="0">
                <a:solidFill>
                  <a:schemeClr val="tx1"/>
                </a:solidFill>
              </a:rPr>
              <a:t>Controller</a:t>
            </a:r>
            <a:r>
              <a:rPr lang="es-ES" sz="800" dirty="0" smtClean="0">
                <a:solidFill>
                  <a:schemeClr val="tx1"/>
                </a:solidFill>
              </a:rPr>
              <a:t>. </a:t>
            </a:r>
            <a:r>
              <a:rPr lang="es-ES" sz="800" dirty="0" err="1" smtClean="0">
                <a:solidFill>
                  <a:schemeClr val="tx1"/>
                </a:solidFill>
              </a:rPr>
              <a:t>They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manage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the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traffic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between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EdgeProxy</a:t>
            </a:r>
            <a:r>
              <a:rPr lang="es-ES" sz="800" dirty="0" smtClean="0">
                <a:solidFill>
                  <a:schemeClr val="tx1"/>
                </a:solidFill>
              </a:rPr>
              <a:t> and Service </a:t>
            </a:r>
            <a:r>
              <a:rPr lang="es-ES" sz="800" dirty="0" err="1" smtClean="0">
                <a:solidFill>
                  <a:schemeClr val="tx1"/>
                </a:solidFill>
              </a:rPr>
              <a:t>Mesh</a:t>
            </a:r>
            <a:r>
              <a:rPr lang="es-ES" sz="800" dirty="0" smtClean="0">
                <a:solidFill>
                  <a:schemeClr val="tx1"/>
                </a:solidFill>
              </a:rPr>
              <a:t> (</a:t>
            </a:r>
            <a:r>
              <a:rPr lang="es-ES" sz="800" dirty="0" err="1" smtClean="0">
                <a:solidFill>
                  <a:schemeClr val="tx1"/>
                </a:solidFill>
              </a:rPr>
              <a:t>APIs</a:t>
            </a:r>
            <a:r>
              <a:rPr lang="es-ES" sz="800" dirty="0" smtClean="0">
                <a:solidFill>
                  <a:schemeClr val="tx1"/>
                </a:solidFill>
              </a:rPr>
              <a:t>/</a:t>
            </a:r>
            <a:r>
              <a:rPr lang="es-ES" sz="800" dirty="0" err="1" smtClean="0">
                <a:solidFill>
                  <a:schemeClr val="tx1"/>
                </a:solidFill>
              </a:rPr>
              <a:t>Microservices</a:t>
            </a:r>
            <a:r>
              <a:rPr lang="es-ES" sz="800" dirty="0" smtClean="0">
                <a:solidFill>
                  <a:schemeClr val="tx1"/>
                </a:solidFill>
              </a:rPr>
              <a:t>).</a:t>
            </a:r>
          </a:p>
          <a:p>
            <a:pPr marL="171450" indent="-171450">
              <a:buFontTx/>
              <a:buChar char="-"/>
            </a:pPr>
            <a:r>
              <a:rPr lang="es-ES" sz="800" dirty="0" smtClean="0">
                <a:solidFill>
                  <a:schemeClr val="tx1"/>
                </a:solidFill>
              </a:rPr>
              <a:t>A Proxy </a:t>
            </a:r>
            <a:r>
              <a:rPr lang="es-ES" sz="800" dirty="0" err="1" smtClean="0">
                <a:solidFill>
                  <a:schemeClr val="tx1"/>
                </a:solidFill>
              </a:rPr>
              <a:t>deployed</a:t>
            </a:r>
            <a:r>
              <a:rPr lang="es-ES" sz="800" dirty="0" smtClean="0">
                <a:solidFill>
                  <a:schemeClr val="tx1"/>
                </a:solidFill>
              </a:rPr>
              <a:t> in </a:t>
            </a:r>
            <a:r>
              <a:rPr lang="es-ES" sz="800" dirty="0" err="1" smtClean="0">
                <a:solidFill>
                  <a:schemeClr val="tx1"/>
                </a:solidFill>
              </a:rPr>
              <a:t>Pods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doesn’t</a:t>
            </a:r>
            <a:r>
              <a:rPr lang="es-ES" sz="800" dirty="0" smtClean="0">
                <a:solidFill>
                  <a:schemeClr val="tx1"/>
                </a:solidFill>
              </a:rPr>
              <a:t> mean </a:t>
            </a:r>
            <a:r>
              <a:rPr lang="es-ES" sz="800" dirty="0" err="1" smtClean="0">
                <a:solidFill>
                  <a:schemeClr val="tx1"/>
                </a:solidFill>
              </a:rPr>
              <a:t>that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you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have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an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Ingress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Controller</a:t>
            </a:r>
            <a:r>
              <a:rPr lang="es-ES" sz="800" dirty="0" smtClean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buFontTx/>
              <a:buChar char="-"/>
            </a:pPr>
            <a:r>
              <a:rPr lang="es-ES" sz="800" dirty="0" err="1" smtClean="0">
                <a:solidFill>
                  <a:schemeClr val="tx1"/>
                </a:solidFill>
              </a:rPr>
              <a:t>There</a:t>
            </a:r>
            <a:r>
              <a:rPr lang="es-ES" sz="800" dirty="0" smtClean="0">
                <a:solidFill>
                  <a:schemeClr val="tx1"/>
                </a:solidFill>
              </a:rPr>
              <a:t> are </a:t>
            </a:r>
            <a:r>
              <a:rPr lang="es-ES" sz="800" dirty="0" err="1" smtClean="0">
                <a:solidFill>
                  <a:schemeClr val="tx1"/>
                </a:solidFill>
              </a:rPr>
              <a:t>several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Ingress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Controller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implementations</a:t>
            </a:r>
            <a:r>
              <a:rPr lang="es-ES" sz="800" dirty="0" smtClean="0">
                <a:solidFill>
                  <a:schemeClr val="tx1"/>
                </a:solidFill>
              </a:rPr>
              <a:t>, </a:t>
            </a:r>
            <a:r>
              <a:rPr lang="es-ES" sz="800" dirty="0" err="1" smtClean="0">
                <a:solidFill>
                  <a:schemeClr val="tx1"/>
                </a:solidFill>
              </a:rPr>
              <a:t>they</a:t>
            </a:r>
            <a:r>
              <a:rPr lang="es-ES" sz="800" dirty="0" smtClean="0">
                <a:solidFill>
                  <a:schemeClr val="tx1"/>
                </a:solidFill>
              </a:rPr>
              <a:t> can </a:t>
            </a:r>
            <a:r>
              <a:rPr lang="es-ES" sz="800" dirty="0" err="1" smtClean="0">
                <a:solidFill>
                  <a:schemeClr val="tx1"/>
                </a:solidFill>
              </a:rPr>
              <a:t>manage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different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kind</a:t>
            </a:r>
            <a:r>
              <a:rPr lang="es-ES" sz="800" dirty="0" smtClean="0">
                <a:solidFill>
                  <a:schemeClr val="tx1"/>
                </a:solidFill>
              </a:rPr>
              <a:t> of </a:t>
            </a:r>
            <a:r>
              <a:rPr lang="es-ES" sz="800" dirty="0" err="1" smtClean="0">
                <a:solidFill>
                  <a:schemeClr val="tx1"/>
                </a:solidFill>
              </a:rPr>
              <a:t>traffic</a:t>
            </a:r>
            <a:r>
              <a:rPr lang="es-ES" sz="800" dirty="0" smtClean="0">
                <a:solidFill>
                  <a:schemeClr val="tx1"/>
                </a:solidFill>
              </a:rPr>
              <a:t> (HTTP, HTTPS, </a:t>
            </a:r>
            <a:r>
              <a:rPr lang="es-ES" sz="800" dirty="0" err="1" smtClean="0">
                <a:solidFill>
                  <a:schemeClr val="tx1"/>
                </a:solidFill>
              </a:rPr>
              <a:t>gRCP</a:t>
            </a:r>
            <a:r>
              <a:rPr lang="es-ES" sz="800" dirty="0" smtClean="0">
                <a:solidFill>
                  <a:schemeClr val="tx1"/>
                </a:solidFill>
              </a:rPr>
              <a:t>, </a:t>
            </a:r>
            <a:r>
              <a:rPr lang="es-ES" sz="800" dirty="0" err="1" smtClean="0">
                <a:solidFill>
                  <a:schemeClr val="tx1"/>
                </a:solidFill>
              </a:rPr>
              <a:t>Websockets</a:t>
            </a:r>
            <a:r>
              <a:rPr lang="es-ES" sz="800" dirty="0" smtClean="0">
                <a:solidFill>
                  <a:schemeClr val="tx1"/>
                </a:solidFill>
              </a:rPr>
              <a:t>, TCP, UDP, </a:t>
            </a:r>
            <a:r>
              <a:rPr lang="mr-IN" sz="800" dirty="0" smtClean="0">
                <a:solidFill>
                  <a:schemeClr val="tx1"/>
                </a:solidFill>
              </a:rPr>
              <a:t>…</a:t>
            </a:r>
            <a:r>
              <a:rPr lang="es-ES_tradnl" sz="800" dirty="0" smtClean="0">
                <a:solidFill>
                  <a:schemeClr val="tx1"/>
                </a:solidFill>
              </a:rPr>
              <a:t>) and </a:t>
            </a:r>
            <a:r>
              <a:rPr lang="es-ES_tradnl" sz="800" dirty="0" err="1" smtClean="0">
                <a:solidFill>
                  <a:schemeClr val="tx1"/>
                </a:solidFill>
              </a:rPr>
              <a:t>different</a:t>
            </a:r>
            <a:r>
              <a:rPr lang="es-ES_tradnl" sz="800" dirty="0" smtClean="0">
                <a:solidFill>
                  <a:schemeClr val="tx1"/>
                </a:solidFill>
              </a:rPr>
              <a:t> </a:t>
            </a:r>
            <a:r>
              <a:rPr lang="es-ES_tradnl" sz="800" dirty="0" err="1" smtClean="0">
                <a:solidFill>
                  <a:schemeClr val="tx1"/>
                </a:solidFill>
              </a:rPr>
              <a:t>functionalities</a:t>
            </a:r>
            <a:r>
              <a:rPr lang="es-ES_tradnl" sz="800" dirty="0" smtClean="0">
                <a:solidFill>
                  <a:schemeClr val="tx1"/>
                </a:solidFill>
              </a:rPr>
              <a:t> (VIP, Virtual Hosts, </a:t>
            </a:r>
            <a:r>
              <a:rPr lang="es-ES_tradnl" sz="800" dirty="0" err="1" smtClean="0">
                <a:solidFill>
                  <a:schemeClr val="tx1"/>
                </a:solidFill>
              </a:rPr>
              <a:t>Paths</a:t>
            </a:r>
            <a:r>
              <a:rPr lang="es-ES_tradnl" sz="800" dirty="0" smtClean="0">
                <a:solidFill>
                  <a:schemeClr val="tx1"/>
                </a:solidFill>
              </a:rPr>
              <a:t>, </a:t>
            </a:r>
            <a:r>
              <a:rPr lang="mr-IN" sz="800" dirty="0" smtClean="0">
                <a:solidFill>
                  <a:schemeClr val="tx1"/>
                </a:solidFill>
              </a:rPr>
              <a:t>…</a:t>
            </a:r>
            <a:r>
              <a:rPr lang="es-ES_tradnl" sz="800" dirty="0" smtClean="0">
                <a:solidFill>
                  <a:schemeClr val="tx1"/>
                </a:solidFill>
              </a:rPr>
              <a:t>); </a:t>
            </a:r>
            <a:r>
              <a:rPr lang="es-ES_tradnl" sz="800" dirty="0" err="1" smtClean="0">
                <a:solidFill>
                  <a:schemeClr val="tx1"/>
                </a:solidFill>
              </a:rPr>
              <a:t>then</a:t>
            </a:r>
            <a:r>
              <a:rPr lang="es-ES_tradnl" sz="800" dirty="0" smtClean="0">
                <a:solidFill>
                  <a:schemeClr val="tx1"/>
                </a:solidFill>
              </a:rPr>
              <a:t> </a:t>
            </a:r>
            <a:r>
              <a:rPr lang="es-ES_tradnl" sz="800" dirty="0" err="1" smtClean="0">
                <a:solidFill>
                  <a:schemeClr val="tx1"/>
                </a:solidFill>
              </a:rPr>
              <a:t>the</a:t>
            </a:r>
            <a:r>
              <a:rPr lang="es-ES_tradnl" sz="800" dirty="0" smtClean="0">
                <a:solidFill>
                  <a:schemeClr val="tx1"/>
                </a:solidFill>
              </a:rPr>
              <a:t> </a:t>
            </a:r>
            <a:r>
              <a:rPr lang="es-ES_tradnl" sz="800" dirty="0" err="1" smtClean="0">
                <a:solidFill>
                  <a:schemeClr val="tx1"/>
                </a:solidFill>
              </a:rPr>
              <a:t>chosen</a:t>
            </a:r>
            <a:r>
              <a:rPr lang="es-ES_tradnl" sz="800" dirty="0" smtClean="0">
                <a:solidFill>
                  <a:schemeClr val="tx1"/>
                </a:solidFill>
              </a:rPr>
              <a:t> </a:t>
            </a:r>
            <a:r>
              <a:rPr lang="es-ES_tradnl" sz="800" dirty="0" err="1" smtClean="0">
                <a:solidFill>
                  <a:schemeClr val="tx1"/>
                </a:solidFill>
              </a:rPr>
              <a:t>Ingress</a:t>
            </a:r>
            <a:r>
              <a:rPr lang="es-ES_tradnl" sz="800" dirty="0" smtClean="0">
                <a:solidFill>
                  <a:schemeClr val="tx1"/>
                </a:solidFill>
              </a:rPr>
              <a:t> </a:t>
            </a:r>
            <a:r>
              <a:rPr lang="es-ES_tradnl" sz="800" dirty="0" err="1" smtClean="0">
                <a:solidFill>
                  <a:schemeClr val="tx1"/>
                </a:solidFill>
              </a:rPr>
              <a:t>Controller</a:t>
            </a:r>
            <a:r>
              <a:rPr lang="es-ES_tradnl" sz="800" dirty="0" smtClean="0">
                <a:solidFill>
                  <a:schemeClr val="tx1"/>
                </a:solidFill>
              </a:rPr>
              <a:t> </a:t>
            </a:r>
            <a:r>
              <a:rPr lang="es-ES_tradnl" sz="800" dirty="0" err="1" smtClean="0">
                <a:solidFill>
                  <a:schemeClr val="tx1"/>
                </a:solidFill>
              </a:rPr>
              <a:t>depends</a:t>
            </a:r>
            <a:r>
              <a:rPr lang="es-ES_tradnl" sz="800" dirty="0" smtClean="0">
                <a:solidFill>
                  <a:schemeClr val="tx1"/>
                </a:solidFill>
              </a:rPr>
              <a:t> </a:t>
            </a:r>
            <a:r>
              <a:rPr lang="es-ES_tradnl" sz="800" dirty="0" err="1" smtClean="0">
                <a:solidFill>
                  <a:schemeClr val="tx1"/>
                </a:solidFill>
              </a:rPr>
              <a:t>on</a:t>
            </a:r>
            <a:r>
              <a:rPr lang="es-ES_tradnl" sz="800" dirty="0" smtClean="0">
                <a:solidFill>
                  <a:schemeClr val="tx1"/>
                </a:solidFill>
              </a:rPr>
              <a:t> </a:t>
            </a:r>
            <a:r>
              <a:rPr lang="es-ES_tradnl" sz="800" dirty="0" err="1" smtClean="0">
                <a:solidFill>
                  <a:schemeClr val="tx1"/>
                </a:solidFill>
              </a:rPr>
              <a:t>the</a:t>
            </a:r>
            <a:r>
              <a:rPr lang="es-ES_tradnl" sz="800" dirty="0" smtClean="0">
                <a:solidFill>
                  <a:schemeClr val="tx1"/>
                </a:solidFill>
              </a:rPr>
              <a:t> </a:t>
            </a:r>
            <a:r>
              <a:rPr lang="es-ES_tradnl" sz="800" dirty="0" err="1" smtClean="0">
                <a:solidFill>
                  <a:schemeClr val="tx1"/>
                </a:solidFill>
              </a:rPr>
              <a:t>kind</a:t>
            </a:r>
            <a:r>
              <a:rPr lang="es-ES_tradnl" sz="800" dirty="0" smtClean="0">
                <a:solidFill>
                  <a:schemeClr val="tx1"/>
                </a:solidFill>
              </a:rPr>
              <a:t> of </a:t>
            </a:r>
            <a:r>
              <a:rPr lang="es-ES_tradnl" sz="800" dirty="0" err="1" smtClean="0">
                <a:solidFill>
                  <a:schemeClr val="tx1"/>
                </a:solidFill>
              </a:rPr>
              <a:t>traffic</a:t>
            </a:r>
            <a:r>
              <a:rPr lang="es-ES_tradnl" sz="800" dirty="0" smtClean="0">
                <a:solidFill>
                  <a:schemeClr val="tx1"/>
                </a:solidFill>
              </a:rPr>
              <a:t> </a:t>
            </a:r>
            <a:r>
              <a:rPr lang="es-ES_tradnl" sz="800" dirty="0" err="1" smtClean="0">
                <a:solidFill>
                  <a:schemeClr val="tx1"/>
                </a:solidFill>
              </a:rPr>
              <a:t>that</a:t>
            </a:r>
            <a:r>
              <a:rPr lang="es-ES_tradnl" sz="800" dirty="0" smtClean="0">
                <a:solidFill>
                  <a:schemeClr val="tx1"/>
                </a:solidFill>
              </a:rPr>
              <a:t> </a:t>
            </a:r>
            <a:r>
              <a:rPr lang="es-ES_tradnl" sz="800" dirty="0" err="1" smtClean="0">
                <a:solidFill>
                  <a:schemeClr val="tx1"/>
                </a:solidFill>
              </a:rPr>
              <a:t>your</a:t>
            </a:r>
            <a:r>
              <a:rPr lang="es-ES_tradnl" sz="800" dirty="0" smtClean="0">
                <a:solidFill>
                  <a:schemeClr val="tx1"/>
                </a:solidFill>
              </a:rPr>
              <a:t> API/</a:t>
            </a:r>
            <a:r>
              <a:rPr lang="es-ES_tradnl" sz="800" dirty="0" err="1" smtClean="0">
                <a:solidFill>
                  <a:schemeClr val="tx1"/>
                </a:solidFill>
              </a:rPr>
              <a:t>Microservices</a:t>
            </a:r>
            <a:r>
              <a:rPr lang="es-ES_tradnl" sz="800" dirty="0" smtClean="0">
                <a:solidFill>
                  <a:schemeClr val="tx1"/>
                </a:solidFill>
              </a:rPr>
              <a:t> </a:t>
            </a:r>
            <a:r>
              <a:rPr lang="es-ES_tradnl" sz="800" dirty="0" err="1" smtClean="0">
                <a:solidFill>
                  <a:schemeClr val="tx1"/>
                </a:solidFill>
              </a:rPr>
              <a:t>manage</a:t>
            </a:r>
            <a:r>
              <a:rPr lang="es-ES_tradnl" sz="800" dirty="0" smtClean="0">
                <a:solidFill>
                  <a:schemeClr val="tx1"/>
                </a:solidFill>
              </a:rPr>
              <a:t> and </a:t>
            </a:r>
            <a:r>
              <a:rPr lang="es-ES_tradnl" sz="800" dirty="0" err="1" smtClean="0">
                <a:solidFill>
                  <a:schemeClr val="tx1"/>
                </a:solidFill>
              </a:rPr>
              <a:t>how</a:t>
            </a:r>
            <a:r>
              <a:rPr lang="es-ES_tradnl" sz="800" dirty="0" smtClean="0">
                <a:solidFill>
                  <a:schemeClr val="tx1"/>
                </a:solidFill>
              </a:rPr>
              <a:t> </a:t>
            </a:r>
            <a:r>
              <a:rPr lang="es-ES_tradnl" sz="800" dirty="0" err="1" smtClean="0">
                <a:solidFill>
                  <a:schemeClr val="tx1"/>
                </a:solidFill>
              </a:rPr>
              <a:t>they</a:t>
            </a:r>
            <a:r>
              <a:rPr lang="es-ES_tradnl" sz="800" dirty="0" smtClean="0">
                <a:solidFill>
                  <a:schemeClr val="tx1"/>
                </a:solidFill>
              </a:rPr>
              <a:t> </a:t>
            </a:r>
            <a:r>
              <a:rPr lang="es-ES_tradnl" sz="800" dirty="0" err="1" smtClean="0">
                <a:solidFill>
                  <a:schemeClr val="tx1"/>
                </a:solidFill>
              </a:rPr>
              <a:t>were</a:t>
            </a:r>
            <a:r>
              <a:rPr lang="es-ES_tradnl" sz="800" dirty="0" smtClean="0">
                <a:solidFill>
                  <a:schemeClr val="tx1"/>
                </a:solidFill>
              </a:rPr>
              <a:t> </a:t>
            </a:r>
            <a:r>
              <a:rPr lang="es-ES_tradnl" sz="800" dirty="0" err="1" smtClean="0">
                <a:solidFill>
                  <a:schemeClr val="tx1"/>
                </a:solidFill>
              </a:rPr>
              <a:t>implemented</a:t>
            </a:r>
            <a:r>
              <a:rPr lang="es-ES_tradnl" sz="800" dirty="0" smtClean="0">
                <a:solidFill>
                  <a:schemeClr val="tx1"/>
                </a:solidFill>
              </a:rPr>
              <a:t> (</a:t>
            </a:r>
            <a:r>
              <a:rPr lang="es-ES_tradnl" sz="800" dirty="0" err="1" smtClean="0">
                <a:solidFill>
                  <a:schemeClr val="tx1"/>
                </a:solidFill>
              </a:rPr>
              <a:t>Ports</a:t>
            </a:r>
            <a:r>
              <a:rPr lang="es-ES_tradnl" sz="800" dirty="0" smtClean="0">
                <a:solidFill>
                  <a:schemeClr val="tx1"/>
                </a:solidFill>
              </a:rPr>
              <a:t> </a:t>
            </a:r>
            <a:r>
              <a:rPr lang="es-ES_tradnl" sz="800" dirty="0" err="1" smtClean="0">
                <a:solidFill>
                  <a:schemeClr val="tx1"/>
                </a:solidFill>
              </a:rPr>
              <a:t>exposed</a:t>
            </a:r>
            <a:r>
              <a:rPr lang="es-ES_tradnl" sz="800" dirty="0" smtClean="0">
                <a:solidFill>
                  <a:schemeClr val="tx1"/>
                </a:solidFill>
              </a:rPr>
              <a:t>, </a:t>
            </a:r>
            <a:r>
              <a:rPr lang="es-ES_tradnl" sz="800" dirty="0" err="1" smtClean="0">
                <a:solidFill>
                  <a:schemeClr val="tx1"/>
                </a:solidFill>
              </a:rPr>
              <a:t>Paths</a:t>
            </a:r>
            <a:r>
              <a:rPr lang="es-ES_tradnl" sz="800" dirty="0" smtClean="0">
                <a:solidFill>
                  <a:schemeClr val="tx1"/>
                </a:solidFill>
              </a:rPr>
              <a:t> </a:t>
            </a:r>
            <a:r>
              <a:rPr lang="es-ES_tradnl" sz="800" dirty="0" err="1" smtClean="0">
                <a:solidFill>
                  <a:schemeClr val="tx1"/>
                </a:solidFill>
              </a:rPr>
              <a:t>used</a:t>
            </a:r>
            <a:r>
              <a:rPr lang="es-ES_tradnl" sz="800" dirty="0" smtClean="0">
                <a:solidFill>
                  <a:schemeClr val="tx1"/>
                </a:solidFill>
              </a:rPr>
              <a:t>, </a:t>
            </a:r>
            <a:r>
              <a:rPr lang="es-ES_tradnl" sz="800" dirty="0" err="1" smtClean="0">
                <a:solidFill>
                  <a:schemeClr val="tx1"/>
                </a:solidFill>
              </a:rPr>
              <a:t>Headers</a:t>
            </a:r>
            <a:r>
              <a:rPr lang="es-ES_tradnl" sz="800" dirty="0" smtClean="0">
                <a:solidFill>
                  <a:schemeClr val="tx1"/>
                </a:solidFill>
              </a:rPr>
              <a:t> </a:t>
            </a:r>
            <a:r>
              <a:rPr lang="es-ES_tradnl" sz="800" dirty="0" err="1" smtClean="0">
                <a:solidFill>
                  <a:schemeClr val="tx1"/>
                </a:solidFill>
              </a:rPr>
              <a:t>expected</a:t>
            </a:r>
            <a:r>
              <a:rPr lang="es-ES_tradnl" sz="800" dirty="0" smtClean="0">
                <a:solidFill>
                  <a:schemeClr val="tx1"/>
                </a:solidFill>
              </a:rPr>
              <a:t>, etc.)</a:t>
            </a:r>
          </a:p>
          <a:p>
            <a:pPr marL="171450" indent="-171450">
              <a:buFontTx/>
              <a:buChar char="-"/>
            </a:pPr>
            <a:r>
              <a:rPr lang="es-ES_tradnl" sz="800" dirty="0" err="1" smtClean="0">
                <a:solidFill>
                  <a:schemeClr val="tx1"/>
                </a:solidFill>
              </a:rPr>
              <a:t>Examples</a:t>
            </a:r>
            <a:r>
              <a:rPr lang="es-ES_tradnl" sz="800" dirty="0" smtClean="0">
                <a:solidFill>
                  <a:schemeClr val="tx1"/>
                </a:solidFill>
              </a:rPr>
              <a:t>:</a:t>
            </a:r>
          </a:p>
          <a:p>
            <a:pPr marL="628650" lvl="1" indent="-171450">
              <a:buFont typeface="Arial"/>
              <a:buChar char="•"/>
            </a:pPr>
            <a:r>
              <a:rPr lang="es-ES_tradnl" sz="800" dirty="0" err="1" smtClean="0">
                <a:solidFill>
                  <a:schemeClr val="tx1"/>
                </a:solidFill>
              </a:rPr>
              <a:t>Heption</a:t>
            </a:r>
            <a:r>
              <a:rPr lang="es-ES_tradnl" sz="800" dirty="0" smtClean="0">
                <a:solidFill>
                  <a:schemeClr val="tx1"/>
                </a:solidFill>
              </a:rPr>
              <a:t> </a:t>
            </a:r>
            <a:r>
              <a:rPr lang="es-ES_tradnl" sz="800" dirty="0" err="1" smtClean="0">
                <a:solidFill>
                  <a:schemeClr val="tx1"/>
                </a:solidFill>
              </a:rPr>
              <a:t>Contour</a:t>
            </a:r>
            <a:r>
              <a:rPr lang="es-ES_tradnl" sz="800" dirty="0" smtClean="0">
                <a:solidFill>
                  <a:schemeClr val="tx1"/>
                </a:solidFill>
              </a:rPr>
              <a:t> (</a:t>
            </a:r>
            <a:r>
              <a:rPr lang="es-ES_tradnl" sz="800" dirty="0" err="1" smtClean="0">
                <a:solidFill>
                  <a:schemeClr val="tx1"/>
                </a:solidFill>
              </a:rPr>
              <a:t>based</a:t>
            </a:r>
            <a:r>
              <a:rPr lang="es-ES_tradnl" sz="800" dirty="0" smtClean="0">
                <a:solidFill>
                  <a:schemeClr val="tx1"/>
                </a:solidFill>
              </a:rPr>
              <a:t> </a:t>
            </a:r>
            <a:r>
              <a:rPr lang="es-ES_tradnl" sz="800" dirty="0" err="1" smtClean="0">
                <a:solidFill>
                  <a:schemeClr val="tx1"/>
                </a:solidFill>
              </a:rPr>
              <a:t>on</a:t>
            </a:r>
            <a:r>
              <a:rPr lang="es-ES_tradnl" sz="800" dirty="0" smtClean="0">
                <a:solidFill>
                  <a:schemeClr val="tx1"/>
                </a:solidFill>
              </a:rPr>
              <a:t> </a:t>
            </a:r>
            <a:r>
              <a:rPr lang="es-ES_tradnl" sz="800" dirty="0" err="1" smtClean="0">
                <a:solidFill>
                  <a:schemeClr val="tx1"/>
                </a:solidFill>
              </a:rPr>
              <a:t>Envoy</a:t>
            </a:r>
            <a:r>
              <a:rPr lang="es-ES_tradnl" sz="800" dirty="0" smtClean="0">
                <a:solidFill>
                  <a:schemeClr val="tx1"/>
                </a:solidFill>
              </a:rPr>
              <a:t> Proxy)</a:t>
            </a:r>
          </a:p>
          <a:p>
            <a:pPr marL="628650" lvl="1" indent="-171450">
              <a:buFont typeface="Arial"/>
              <a:buChar char="•"/>
            </a:pPr>
            <a:r>
              <a:rPr lang="es-ES_tradnl" sz="800" dirty="0" err="1" smtClean="0">
                <a:solidFill>
                  <a:schemeClr val="tx1"/>
                </a:solidFill>
              </a:rPr>
              <a:t>Istio</a:t>
            </a:r>
            <a:r>
              <a:rPr lang="es-ES_tradnl" sz="800" dirty="0" smtClean="0">
                <a:solidFill>
                  <a:schemeClr val="tx1"/>
                </a:solidFill>
              </a:rPr>
              <a:t> </a:t>
            </a:r>
            <a:r>
              <a:rPr lang="es-ES_tradnl" sz="800" dirty="0" err="1" smtClean="0">
                <a:solidFill>
                  <a:schemeClr val="tx1"/>
                </a:solidFill>
              </a:rPr>
              <a:t>Ingress</a:t>
            </a:r>
            <a:r>
              <a:rPr lang="es-ES_tradnl" sz="800" dirty="0" smtClean="0">
                <a:solidFill>
                  <a:schemeClr val="tx1"/>
                </a:solidFill>
              </a:rPr>
              <a:t> </a:t>
            </a:r>
            <a:r>
              <a:rPr lang="es-ES_tradnl" sz="800" dirty="0" err="1" smtClean="0">
                <a:solidFill>
                  <a:schemeClr val="tx1"/>
                </a:solidFill>
              </a:rPr>
              <a:t>Controller</a:t>
            </a:r>
            <a:r>
              <a:rPr lang="es-ES_tradnl" sz="800" dirty="0" smtClean="0">
                <a:solidFill>
                  <a:schemeClr val="tx1"/>
                </a:solidFill>
              </a:rPr>
              <a:t> (</a:t>
            </a:r>
            <a:r>
              <a:rPr lang="es-ES_tradnl" sz="800" dirty="0" err="1" smtClean="0">
                <a:solidFill>
                  <a:schemeClr val="tx1"/>
                </a:solidFill>
              </a:rPr>
              <a:t>based</a:t>
            </a:r>
            <a:r>
              <a:rPr lang="es-ES_tradnl" sz="800" dirty="0" smtClean="0">
                <a:solidFill>
                  <a:schemeClr val="tx1"/>
                </a:solidFill>
              </a:rPr>
              <a:t> </a:t>
            </a:r>
            <a:r>
              <a:rPr lang="es-ES_tradnl" sz="800" dirty="0" err="1" smtClean="0">
                <a:solidFill>
                  <a:schemeClr val="tx1"/>
                </a:solidFill>
              </a:rPr>
              <a:t>on</a:t>
            </a:r>
            <a:r>
              <a:rPr lang="es-ES_tradnl" sz="800" dirty="0" smtClean="0">
                <a:solidFill>
                  <a:schemeClr val="tx1"/>
                </a:solidFill>
              </a:rPr>
              <a:t> </a:t>
            </a:r>
            <a:r>
              <a:rPr lang="es-ES_tradnl" sz="800" dirty="0" err="1" smtClean="0">
                <a:solidFill>
                  <a:schemeClr val="tx1"/>
                </a:solidFill>
              </a:rPr>
              <a:t>Envoy</a:t>
            </a:r>
            <a:r>
              <a:rPr lang="es-ES_tradnl" sz="800" dirty="0" smtClean="0">
                <a:solidFill>
                  <a:schemeClr val="tx1"/>
                </a:solidFill>
              </a:rPr>
              <a:t> Proxy)</a:t>
            </a:r>
          </a:p>
          <a:p>
            <a:pPr marL="628650" lvl="1" indent="-171450">
              <a:buFont typeface="Arial"/>
              <a:buChar char="•"/>
            </a:pPr>
            <a:r>
              <a:rPr lang="es-ES_tradnl" sz="800" dirty="0" err="1" smtClean="0">
                <a:solidFill>
                  <a:schemeClr val="tx1"/>
                </a:solidFill>
              </a:rPr>
              <a:t>Linkerd</a:t>
            </a:r>
            <a:r>
              <a:rPr lang="es-ES_tradnl" sz="800" dirty="0" smtClean="0">
                <a:solidFill>
                  <a:schemeClr val="tx1"/>
                </a:solidFill>
              </a:rPr>
              <a:t> </a:t>
            </a:r>
            <a:r>
              <a:rPr lang="es-ES_tradnl" sz="800" dirty="0" err="1" smtClean="0">
                <a:solidFill>
                  <a:schemeClr val="tx1"/>
                </a:solidFill>
              </a:rPr>
              <a:t>Ingress</a:t>
            </a:r>
            <a:r>
              <a:rPr lang="es-ES_tradnl" sz="800" dirty="0" smtClean="0">
                <a:solidFill>
                  <a:schemeClr val="tx1"/>
                </a:solidFill>
              </a:rPr>
              <a:t> </a:t>
            </a:r>
            <a:r>
              <a:rPr lang="es-ES_tradnl" sz="800" dirty="0" err="1" smtClean="0">
                <a:solidFill>
                  <a:schemeClr val="tx1"/>
                </a:solidFill>
              </a:rPr>
              <a:t>Controller</a:t>
            </a:r>
            <a:r>
              <a:rPr lang="es-ES_tradnl" sz="800" dirty="0" smtClean="0">
                <a:solidFill>
                  <a:schemeClr val="tx1"/>
                </a:solidFill>
              </a:rPr>
              <a:t> (</a:t>
            </a:r>
            <a:r>
              <a:rPr lang="es-ES_tradnl" sz="800" dirty="0" err="1" smtClean="0">
                <a:solidFill>
                  <a:schemeClr val="tx1"/>
                </a:solidFill>
              </a:rPr>
              <a:t>based</a:t>
            </a:r>
            <a:r>
              <a:rPr lang="es-ES_tradnl" sz="800" dirty="0" smtClean="0">
                <a:solidFill>
                  <a:schemeClr val="tx1"/>
                </a:solidFill>
              </a:rPr>
              <a:t> </a:t>
            </a:r>
            <a:r>
              <a:rPr lang="es-ES_tradnl" sz="800" dirty="0" err="1" smtClean="0">
                <a:solidFill>
                  <a:schemeClr val="tx1"/>
                </a:solidFill>
              </a:rPr>
              <a:t>on</a:t>
            </a:r>
            <a:r>
              <a:rPr lang="es-ES_tradnl" sz="800" dirty="0" smtClean="0">
                <a:solidFill>
                  <a:schemeClr val="tx1"/>
                </a:solidFill>
              </a:rPr>
              <a:t> </a:t>
            </a:r>
            <a:r>
              <a:rPr lang="es-ES_tradnl" sz="800" dirty="0" err="1" smtClean="0">
                <a:solidFill>
                  <a:schemeClr val="tx1"/>
                </a:solidFill>
              </a:rPr>
              <a:t>Linkerd</a:t>
            </a:r>
            <a:r>
              <a:rPr lang="es-ES_tradnl" sz="800" dirty="0" smtClean="0">
                <a:solidFill>
                  <a:schemeClr val="tx1"/>
                </a:solidFill>
              </a:rPr>
              <a:t> Gateway)</a:t>
            </a:r>
          </a:p>
          <a:p>
            <a:pPr marL="628650" lvl="1" indent="-171450">
              <a:buFont typeface="Arial"/>
              <a:buChar char="•"/>
            </a:pPr>
            <a:r>
              <a:rPr lang="es-ES_tradnl" sz="800" dirty="0" err="1" smtClean="0">
                <a:solidFill>
                  <a:schemeClr val="tx1"/>
                </a:solidFill>
              </a:rPr>
              <a:t>HAProxy</a:t>
            </a:r>
            <a:r>
              <a:rPr lang="es-ES_tradnl" sz="800" dirty="0" smtClean="0">
                <a:solidFill>
                  <a:schemeClr val="tx1"/>
                </a:solidFill>
              </a:rPr>
              <a:t> </a:t>
            </a:r>
            <a:r>
              <a:rPr lang="es-ES_tradnl" sz="800" dirty="0" err="1" smtClean="0">
                <a:solidFill>
                  <a:schemeClr val="tx1"/>
                </a:solidFill>
              </a:rPr>
              <a:t>Controller</a:t>
            </a:r>
            <a:r>
              <a:rPr lang="es-ES_tradnl" sz="800" dirty="0" smtClean="0">
                <a:solidFill>
                  <a:schemeClr val="tx1"/>
                </a:solidFill>
              </a:rPr>
              <a:t> (</a:t>
            </a:r>
            <a:r>
              <a:rPr lang="es-ES_tradnl" sz="800" dirty="0" err="1" smtClean="0">
                <a:solidFill>
                  <a:schemeClr val="tx1"/>
                </a:solidFill>
              </a:rPr>
              <a:t>based</a:t>
            </a:r>
            <a:r>
              <a:rPr lang="es-ES_tradnl" sz="800" dirty="0" smtClean="0">
                <a:solidFill>
                  <a:schemeClr val="tx1"/>
                </a:solidFill>
              </a:rPr>
              <a:t> </a:t>
            </a:r>
            <a:r>
              <a:rPr lang="es-ES_tradnl" sz="800" dirty="0" err="1" smtClean="0">
                <a:solidFill>
                  <a:schemeClr val="tx1"/>
                </a:solidFill>
              </a:rPr>
              <a:t>on</a:t>
            </a:r>
            <a:r>
              <a:rPr lang="es-ES_tradnl" sz="800" dirty="0" smtClean="0">
                <a:solidFill>
                  <a:schemeClr val="tx1"/>
                </a:solidFill>
              </a:rPr>
              <a:t> </a:t>
            </a:r>
            <a:r>
              <a:rPr lang="es-ES_tradnl" sz="800" dirty="0" err="1" smtClean="0">
                <a:solidFill>
                  <a:schemeClr val="tx1"/>
                </a:solidFill>
              </a:rPr>
              <a:t>HAProxy</a:t>
            </a:r>
            <a:r>
              <a:rPr lang="es-ES_tradnl" sz="800" dirty="0" smtClean="0">
                <a:solidFill>
                  <a:schemeClr val="tx1"/>
                </a:solidFill>
              </a:rPr>
              <a:t>)</a:t>
            </a:r>
          </a:p>
          <a:p>
            <a:pPr marL="628650" lvl="1" indent="-171450">
              <a:buFont typeface="Arial"/>
              <a:buChar char="•"/>
            </a:pPr>
            <a:r>
              <a:rPr lang="es-ES_tradnl" sz="800" dirty="0" smtClean="0">
                <a:solidFill>
                  <a:schemeClr val="tx1"/>
                </a:solidFill>
              </a:rPr>
              <a:t>NGINX </a:t>
            </a:r>
            <a:r>
              <a:rPr lang="es-ES_tradnl" sz="800" dirty="0" err="1" smtClean="0">
                <a:solidFill>
                  <a:schemeClr val="tx1"/>
                </a:solidFill>
              </a:rPr>
              <a:t>Controller</a:t>
            </a:r>
            <a:r>
              <a:rPr lang="es-ES_tradnl" sz="800" dirty="0" smtClean="0">
                <a:solidFill>
                  <a:schemeClr val="tx1"/>
                </a:solidFill>
              </a:rPr>
              <a:t> (</a:t>
            </a:r>
            <a:r>
              <a:rPr lang="es-ES_tradnl" sz="800" dirty="0" err="1" smtClean="0">
                <a:solidFill>
                  <a:schemeClr val="tx1"/>
                </a:solidFill>
              </a:rPr>
              <a:t>based</a:t>
            </a:r>
            <a:r>
              <a:rPr lang="es-ES_tradnl" sz="800" dirty="0" smtClean="0">
                <a:solidFill>
                  <a:schemeClr val="tx1"/>
                </a:solidFill>
              </a:rPr>
              <a:t> </a:t>
            </a:r>
            <a:r>
              <a:rPr lang="es-ES_tradnl" sz="800" dirty="0" err="1" smtClean="0">
                <a:solidFill>
                  <a:schemeClr val="tx1"/>
                </a:solidFill>
              </a:rPr>
              <a:t>on</a:t>
            </a:r>
            <a:r>
              <a:rPr lang="es-ES_tradnl" sz="800" dirty="0" smtClean="0">
                <a:solidFill>
                  <a:schemeClr val="tx1"/>
                </a:solidFill>
              </a:rPr>
              <a:t> NGINX), etc.</a:t>
            </a:r>
          </a:p>
          <a:p>
            <a:pPr marL="628650" lvl="1" indent="-171450">
              <a:buFont typeface="Arial"/>
              <a:buChar char="•"/>
            </a:pPr>
            <a:endParaRPr lang="es-ES" sz="800" dirty="0" smtClean="0">
              <a:solidFill>
                <a:schemeClr val="tx1"/>
              </a:solidFill>
            </a:endParaRPr>
          </a:p>
          <a:p>
            <a:endParaRPr lang="es-ES" sz="800" dirty="0" smtClean="0">
              <a:solidFill>
                <a:schemeClr val="tx1"/>
              </a:solidFill>
            </a:endParaRPr>
          </a:p>
          <a:p>
            <a:endParaRPr lang="es-ES" sz="800" dirty="0" smtClean="0">
              <a:solidFill>
                <a:schemeClr val="tx1"/>
              </a:solidFill>
            </a:endParaRPr>
          </a:p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386065-267F-2A41-9472-1244E2E6E37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4821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sz="800" b="1" dirty="0" err="1" smtClean="0">
                <a:solidFill>
                  <a:schemeClr val="tx1"/>
                </a:solidFill>
              </a:rPr>
              <a:t>What</a:t>
            </a:r>
            <a:r>
              <a:rPr lang="es-ES" sz="800" b="1" dirty="0" smtClean="0">
                <a:solidFill>
                  <a:schemeClr val="tx1"/>
                </a:solidFill>
              </a:rPr>
              <a:t> </a:t>
            </a:r>
            <a:r>
              <a:rPr lang="es-ES" sz="800" b="1" dirty="0" err="1" smtClean="0">
                <a:solidFill>
                  <a:schemeClr val="tx1"/>
                </a:solidFill>
              </a:rPr>
              <a:t>Ingress</a:t>
            </a:r>
            <a:r>
              <a:rPr lang="es-ES" sz="800" b="1" dirty="0" smtClean="0">
                <a:solidFill>
                  <a:schemeClr val="tx1"/>
                </a:solidFill>
              </a:rPr>
              <a:t> </a:t>
            </a:r>
            <a:r>
              <a:rPr lang="es-ES" sz="800" b="1" dirty="0" err="1" smtClean="0">
                <a:solidFill>
                  <a:schemeClr val="tx1"/>
                </a:solidFill>
              </a:rPr>
              <a:t>Controller</a:t>
            </a:r>
            <a:r>
              <a:rPr lang="es-ES" sz="800" b="1" dirty="0" smtClean="0">
                <a:solidFill>
                  <a:schemeClr val="tx1"/>
                </a:solidFill>
              </a:rPr>
              <a:t> can i use?</a:t>
            </a:r>
          </a:p>
          <a:p>
            <a:endParaRPr lang="es-ES" sz="800" dirty="0" smtClean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es-ES" sz="800" dirty="0" err="1" smtClean="0">
                <a:solidFill>
                  <a:schemeClr val="tx1"/>
                </a:solidFill>
              </a:rPr>
              <a:t>An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Ingress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Controller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is</a:t>
            </a:r>
            <a:r>
              <a:rPr lang="es-ES" sz="800" dirty="0" smtClean="0">
                <a:solidFill>
                  <a:schemeClr val="tx1"/>
                </a:solidFill>
              </a:rPr>
              <a:t> a Proxy </a:t>
            </a:r>
            <a:r>
              <a:rPr lang="es-ES" sz="800" dirty="0" err="1" smtClean="0">
                <a:solidFill>
                  <a:schemeClr val="tx1"/>
                </a:solidFill>
              </a:rPr>
              <a:t>that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works</a:t>
            </a:r>
            <a:r>
              <a:rPr lang="es-ES" sz="800" dirty="0" smtClean="0">
                <a:solidFill>
                  <a:schemeClr val="tx1"/>
                </a:solidFill>
              </a:rPr>
              <a:t> as Kubernetes </a:t>
            </a:r>
            <a:r>
              <a:rPr lang="es-ES" sz="800" dirty="0" err="1" smtClean="0">
                <a:solidFill>
                  <a:schemeClr val="tx1"/>
                </a:solidFill>
              </a:rPr>
              <a:t>Controller</a:t>
            </a:r>
            <a:r>
              <a:rPr lang="es-ES" sz="800" dirty="0" smtClean="0">
                <a:solidFill>
                  <a:schemeClr val="tx1"/>
                </a:solidFill>
              </a:rPr>
              <a:t>. </a:t>
            </a:r>
            <a:r>
              <a:rPr lang="es-ES" sz="800" dirty="0" err="1" smtClean="0">
                <a:solidFill>
                  <a:schemeClr val="tx1"/>
                </a:solidFill>
              </a:rPr>
              <a:t>They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manage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the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traffic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between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EdgeProxy</a:t>
            </a:r>
            <a:r>
              <a:rPr lang="es-ES" sz="800" dirty="0" smtClean="0">
                <a:solidFill>
                  <a:schemeClr val="tx1"/>
                </a:solidFill>
              </a:rPr>
              <a:t> and Service </a:t>
            </a:r>
            <a:r>
              <a:rPr lang="es-ES" sz="800" dirty="0" err="1" smtClean="0">
                <a:solidFill>
                  <a:schemeClr val="tx1"/>
                </a:solidFill>
              </a:rPr>
              <a:t>Mesh</a:t>
            </a:r>
            <a:r>
              <a:rPr lang="es-ES" sz="800" dirty="0" smtClean="0">
                <a:solidFill>
                  <a:schemeClr val="tx1"/>
                </a:solidFill>
              </a:rPr>
              <a:t> (</a:t>
            </a:r>
            <a:r>
              <a:rPr lang="es-ES" sz="800" dirty="0" err="1" smtClean="0">
                <a:solidFill>
                  <a:schemeClr val="tx1"/>
                </a:solidFill>
              </a:rPr>
              <a:t>APIs</a:t>
            </a:r>
            <a:r>
              <a:rPr lang="es-ES" sz="800" dirty="0" smtClean="0">
                <a:solidFill>
                  <a:schemeClr val="tx1"/>
                </a:solidFill>
              </a:rPr>
              <a:t>/</a:t>
            </a:r>
            <a:r>
              <a:rPr lang="es-ES" sz="800" dirty="0" err="1" smtClean="0">
                <a:solidFill>
                  <a:schemeClr val="tx1"/>
                </a:solidFill>
              </a:rPr>
              <a:t>Microservices</a:t>
            </a:r>
            <a:r>
              <a:rPr lang="es-ES" sz="800" dirty="0" smtClean="0">
                <a:solidFill>
                  <a:schemeClr val="tx1"/>
                </a:solidFill>
              </a:rPr>
              <a:t>).</a:t>
            </a:r>
          </a:p>
          <a:p>
            <a:pPr marL="171450" indent="-171450">
              <a:buFontTx/>
              <a:buChar char="-"/>
            </a:pPr>
            <a:r>
              <a:rPr lang="es-ES" sz="800" dirty="0" smtClean="0">
                <a:solidFill>
                  <a:schemeClr val="tx1"/>
                </a:solidFill>
              </a:rPr>
              <a:t>A Proxy </a:t>
            </a:r>
            <a:r>
              <a:rPr lang="es-ES" sz="800" dirty="0" err="1" smtClean="0">
                <a:solidFill>
                  <a:schemeClr val="tx1"/>
                </a:solidFill>
              </a:rPr>
              <a:t>deployed</a:t>
            </a:r>
            <a:r>
              <a:rPr lang="es-ES" sz="800" dirty="0" smtClean="0">
                <a:solidFill>
                  <a:schemeClr val="tx1"/>
                </a:solidFill>
              </a:rPr>
              <a:t> in </a:t>
            </a:r>
            <a:r>
              <a:rPr lang="es-ES" sz="800" dirty="0" err="1" smtClean="0">
                <a:solidFill>
                  <a:schemeClr val="tx1"/>
                </a:solidFill>
              </a:rPr>
              <a:t>Pods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doesn’t</a:t>
            </a:r>
            <a:r>
              <a:rPr lang="es-ES" sz="800" dirty="0" smtClean="0">
                <a:solidFill>
                  <a:schemeClr val="tx1"/>
                </a:solidFill>
              </a:rPr>
              <a:t> mean </a:t>
            </a:r>
            <a:r>
              <a:rPr lang="es-ES" sz="800" dirty="0" err="1" smtClean="0">
                <a:solidFill>
                  <a:schemeClr val="tx1"/>
                </a:solidFill>
              </a:rPr>
              <a:t>that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you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have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an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Ingress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Controller</a:t>
            </a:r>
            <a:r>
              <a:rPr lang="es-ES" sz="800" dirty="0" smtClean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buFontTx/>
              <a:buChar char="-"/>
            </a:pPr>
            <a:r>
              <a:rPr lang="es-ES" sz="800" dirty="0" err="1" smtClean="0">
                <a:solidFill>
                  <a:schemeClr val="tx1"/>
                </a:solidFill>
              </a:rPr>
              <a:t>There</a:t>
            </a:r>
            <a:r>
              <a:rPr lang="es-ES" sz="800" dirty="0" smtClean="0">
                <a:solidFill>
                  <a:schemeClr val="tx1"/>
                </a:solidFill>
              </a:rPr>
              <a:t> are </a:t>
            </a:r>
            <a:r>
              <a:rPr lang="es-ES" sz="800" dirty="0" err="1" smtClean="0">
                <a:solidFill>
                  <a:schemeClr val="tx1"/>
                </a:solidFill>
              </a:rPr>
              <a:t>several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Ingress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Controller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implementations</a:t>
            </a:r>
            <a:r>
              <a:rPr lang="es-ES" sz="800" dirty="0" smtClean="0">
                <a:solidFill>
                  <a:schemeClr val="tx1"/>
                </a:solidFill>
              </a:rPr>
              <a:t>, </a:t>
            </a:r>
            <a:r>
              <a:rPr lang="es-ES" sz="800" dirty="0" err="1" smtClean="0">
                <a:solidFill>
                  <a:schemeClr val="tx1"/>
                </a:solidFill>
              </a:rPr>
              <a:t>they</a:t>
            </a:r>
            <a:r>
              <a:rPr lang="es-ES" sz="800" dirty="0" smtClean="0">
                <a:solidFill>
                  <a:schemeClr val="tx1"/>
                </a:solidFill>
              </a:rPr>
              <a:t> can </a:t>
            </a:r>
            <a:r>
              <a:rPr lang="es-ES" sz="800" dirty="0" err="1" smtClean="0">
                <a:solidFill>
                  <a:schemeClr val="tx1"/>
                </a:solidFill>
              </a:rPr>
              <a:t>manage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different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kind</a:t>
            </a:r>
            <a:r>
              <a:rPr lang="es-ES" sz="800" dirty="0" smtClean="0">
                <a:solidFill>
                  <a:schemeClr val="tx1"/>
                </a:solidFill>
              </a:rPr>
              <a:t> of </a:t>
            </a:r>
            <a:r>
              <a:rPr lang="es-ES" sz="800" dirty="0" err="1" smtClean="0">
                <a:solidFill>
                  <a:schemeClr val="tx1"/>
                </a:solidFill>
              </a:rPr>
              <a:t>traffic</a:t>
            </a:r>
            <a:r>
              <a:rPr lang="es-ES" sz="800" dirty="0" smtClean="0">
                <a:solidFill>
                  <a:schemeClr val="tx1"/>
                </a:solidFill>
              </a:rPr>
              <a:t> (HTTP, HTTPS, </a:t>
            </a:r>
            <a:r>
              <a:rPr lang="es-ES" sz="800" dirty="0" err="1" smtClean="0">
                <a:solidFill>
                  <a:schemeClr val="tx1"/>
                </a:solidFill>
              </a:rPr>
              <a:t>gRCP</a:t>
            </a:r>
            <a:r>
              <a:rPr lang="es-ES" sz="800" dirty="0" smtClean="0">
                <a:solidFill>
                  <a:schemeClr val="tx1"/>
                </a:solidFill>
              </a:rPr>
              <a:t>, </a:t>
            </a:r>
            <a:r>
              <a:rPr lang="es-ES" sz="800" dirty="0" err="1" smtClean="0">
                <a:solidFill>
                  <a:schemeClr val="tx1"/>
                </a:solidFill>
              </a:rPr>
              <a:t>Websockets</a:t>
            </a:r>
            <a:r>
              <a:rPr lang="es-ES" sz="800" dirty="0" smtClean="0">
                <a:solidFill>
                  <a:schemeClr val="tx1"/>
                </a:solidFill>
              </a:rPr>
              <a:t>, TCP, UDP, </a:t>
            </a:r>
            <a:r>
              <a:rPr lang="mr-IN" sz="800" dirty="0" smtClean="0">
                <a:solidFill>
                  <a:schemeClr val="tx1"/>
                </a:solidFill>
              </a:rPr>
              <a:t>…</a:t>
            </a:r>
            <a:r>
              <a:rPr lang="es-ES_tradnl" sz="800" dirty="0" smtClean="0">
                <a:solidFill>
                  <a:schemeClr val="tx1"/>
                </a:solidFill>
              </a:rPr>
              <a:t>) and </a:t>
            </a:r>
            <a:r>
              <a:rPr lang="es-ES_tradnl" sz="800" dirty="0" err="1" smtClean="0">
                <a:solidFill>
                  <a:schemeClr val="tx1"/>
                </a:solidFill>
              </a:rPr>
              <a:t>different</a:t>
            </a:r>
            <a:r>
              <a:rPr lang="es-ES_tradnl" sz="800" dirty="0" smtClean="0">
                <a:solidFill>
                  <a:schemeClr val="tx1"/>
                </a:solidFill>
              </a:rPr>
              <a:t> </a:t>
            </a:r>
            <a:r>
              <a:rPr lang="es-ES_tradnl" sz="800" dirty="0" err="1" smtClean="0">
                <a:solidFill>
                  <a:schemeClr val="tx1"/>
                </a:solidFill>
              </a:rPr>
              <a:t>functionalities</a:t>
            </a:r>
            <a:r>
              <a:rPr lang="es-ES_tradnl" sz="800" dirty="0" smtClean="0">
                <a:solidFill>
                  <a:schemeClr val="tx1"/>
                </a:solidFill>
              </a:rPr>
              <a:t> (VIP, Virtual Hosts, </a:t>
            </a:r>
            <a:r>
              <a:rPr lang="es-ES_tradnl" sz="800" dirty="0" err="1" smtClean="0">
                <a:solidFill>
                  <a:schemeClr val="tx1"/>
                </a:solidFill>
              </a:rPr>
              <a:t>Paths</a:t>
            </a:r>
            <a:r>
              <a:rPr lang="es-ES_tradnl" sz="800" dirty="0" smtClean="0">
                <a:solidFill>
                  <a:schemeClr val="tx1"/>
                </a:solidFill>
              </a:rPr>
              <a:t>, </a:t>
            </a:r>
            <a:r>
              <a:rPr lang="mr-IN" sz="800" dirty="0" smtClean="0">
                <a:solidFill>
                  <a:schemeClr val="tx1"/>
                </a:solidFill>
              </a:rPr>
              <a:t>…</a:t>
            </a:r>
            <a:r>
              <a:rPr lang="es-ES_tradnl" sz="800" dirty="0" smtClean="0">
                <a:solidFill>
                  <a:schemeClr val="tx1"/>
                </a:solidFill>
              </a:rPr>
              <a:t>); </a:t>
            </a:r>
            <a:r>
              <a:rPr lang="es-ES_tradnl" sz="800" dirty="0" err="1" smtClean="0">
                <a:solidFill>
                  <a:schemeClr val="tx1"/>
                </a:solidFill>
              </a:rPr>
              <a:t>then</a:t>
            </a:r>
            <a:r>
              <a:rPr lang="es-ES_tradnl" sz="800" dirty="0" smtClean="0">
                <a:solidFill>
                  <a:schemeClr val="tx1"/>
                </a:solidFill>
              </a:rPr>
              <a:t> </a:t>
            </a:r>
            <a:r>
              <a:rPr lang="es-ES_tradnl" sz="800" dirty="0" err="1" smtClean="0">
                <a:solidFill>
                  <a:schemeClr val="tx1"/>
                </a:solidFill>
              </a:rPr>
              <a:t>the</a:t>
            </a:r>
            <a:r>
              <a:rPr lang="es-ES_tradnl" sz="800" dirty="0" smtClean="0">
                <a:solidFill>
                  <a:schemeClr val="tx1"/>
                </a:solidFill>
              </a:rPr>
              <a:t> </a:t>
            </a:r>
            <a:r>
              <a:rPr lang="es-ES_tradnl" sz="800" dirty="0" err="1" smtClean="0">
                <a:solidFill>
                  <a:schemeClr val="tx1"/>
                </a:solidFill>
              </a:rPr>
              <a:t>chosen</a:t>
            </a:r>
            <a:r>
              <a:rPr lang="es-ES_tradnl" sz="800" dirty="0" smtClean="0">
                <a:solidFill>
                  <a:schemeClr val="tx1"/>
                </a:solidFill>
              </a:rPr>
              <a:t> </a:t>
            </a:r>
            <a:r>
              <a:rPr lang="es-ES_tradnl" sz="800" dirty="0" err="1" smtClean="0">
                <a:solidFill>
                  <a:schemeClr val="tx1"/>
                </a:solidFill>
              </a:rPr>
              <a:t>Ingress</a:t>
            </a:r>
            <a:r>
              <a:rPr lang="es-ES_tradnl" sz="800" dirty="0" smtClean="0">
                <a:solidFill>
                  <a:schemeClr val="tx1"/>
                </a:solidFill>
              </a:rPr>
              <a:t> </a:t>
            </a:r>
            <a:r>
              <a:rPr lang="es-ES_tradnl" sz="800" dirty="0" err="1" smtClean="0">
                <a:solidFill>
                  <a:schemeClr val="tx1"/>
                </a:solidFill>
              </a:rPr>
              <a:t>Controller</a:t>
            </a:r>
            <a:r>
              <a:rPr lang="es-ES_tradnl" sz="800" dirty="0" smtClean="0">
                <a:solidFill>
                  <a:schemeClr val="tx1"/>
                </a:solidFill>
              </a:rPr>
              <a:t> </a:t>
            </a:r>
            <a:r>
              <a:rPr lang="es-ES_tradnl" sz="800" dirty="0" err="1" smtClean="0">
                <a:solidFill>
                  <a:schemeClr val="tx1"/>
                </a:solidFill>
              </a:rPr>
              <a:t>depends</a:t>
            </a:r>
            <a:r>
              <a:rPr lang="es-ES_tradnl" sz="800" dirty="0" smtClean="0">
                <a:solidFill>
                  <a:schemeClr val="tx1"/>
                </a:solidFill>
              </a:rPr>
              <a:t> </a:t>
            </a:r>
            <a:r>
              <a:rPr lang="es-ES_tradnl" sz="800" dirty="0" err="1" smtClean="0">
                <a:solidFill>
                  <a:schemeClr val="tx1"/>
                </a:solidFill>
              </a:rPr>
              <a:t>on</a:t>
            </a:r>
            <a:r>
              <a:rPr lang="es-ES_tradnl" sz="800" dirty="0" smtClean="0">
                <a:solidFill>
                  <a:schemeClr val="tx1"/>
                </a:solidFill>
              </a:rPr>
              <a:t> </a:t>
            </a:r>
            <a:r>
              <a:rPr lang="es-ES_tradnl" sz="800" dirty="0" err="1" smtClean="0">
                <a:solidFill>
                  <a:schemeClr val="tx1"/>
                </a:solidFill>
              </a:rPr>
              <a:t>the</a:t>
            </a:r>
            <a:r>
              <a:rPr lang="es-ES_tradnl" sz="800" dirty="0" smtClean="0">
                <a:solidFill>
                  <a:schemeClr val="tx1"/>
                </a:solidFill>
              </a:rPr>
              <a:t> </a:t>
            </a:r>
            <a:r>
              <a:rPr lang="es-ES_tradnl" sz="800" dirty="0" err="1" smtClean="0">
                <a:solidFill>
                  <a:schemeClr val="tx1"/>
                </a:solidFill>
              </a:rPr>
              <a:t>kind</a:t>
            </a:r>
            <a:r>
              <a:rPr lang="es-ES_tradnl" sz="800" dirty="0" smtClean="0">
                <a:solidFill>
                  <a:schemeClr val="tx1"/>
                </a:solidFill>
              </a:rPr>
              <a:t> of </a:t>
            </a:r>
            <a:r>
              <a:rPr lang="es-ES_tradnl" sz="800" dirty="0" err="1" smtClean="0">
                <a:solidFill>
                  <a:schemeClr val="tx1"/>
                </a:solidFill>
              </a:rPr>
              <a:t>traffic</a:t>
            </a:r>
            <a:r>
              <a:rPr lang="es-ES_tradnl" sz="800" dirty="0" smtClean="0">
                <a:solidFill>
                  <a:schemeClr val="tx1"/>
                </a:solidFill>
              </a:rPr>
              <a:t> </a:t>
            </a:r>
            <a:r>
              <a:rPr lang="es-ES_tradnl" sz="800" dirty="0" err="1" smtClean="0">
                <a:solidFill>
                  <a:schemeClr val="tx1"/>
                </a:solidFill>
              </a:rPr>
              <a:t>that</a:t>
            </a:r>
            <a:r>
              <a:rPr lang="es-ES_tradnl" sz="800" dirty="0" smtClean="0">
                <a:solidFill>
                  <a:schemeClr val="tx1"/>
                </a:solidFill>
              </a:rPr>
              <a:t> </a:t>
            </a:r>
            <a:r>
              <a:rPr lang="es-ES_tradnl" sz="800" dirty="0" err="1" smtClean="0">
                <a:solidFill>
                  <a:schemeClr val="tx1"/>
                </a:solidFill>
              </a:rPr>
              <a:t>your</a:t>
            </a:r>
            <a:r>
              <a:rPr lang="es-ES_tradnl" sz="800" dirty="0" smtClean="0">
                <a:solidFill>
                  <a:schemeClr val="tx1"/>
                </a:solidFill>
              </a:rPr>
              <a:t> API/</a:t>
            </a:r>
            <a:r>
              <a:rPr lang="es-ES_tradnl" sz="800" dirty="0" err="1" smtClean="0">
                <a:solidFill>
                  <a:schemeClr val="tx1"/>
                </a:solidFill>
              </a:rPr>
              <a:t>Microservices</a:t>
            </a:r>
            <a:r>
              <a:rPr lang="es-ES_tradnl" sz="800" dirty="0" smtClean="0">
                <a:solidFill>
                  <a:schemeClr val="tx1"/>
                </a:solidFill>
              </a:rPr>
              <a:t> </a:t>
            </a:r>
            <a:r>
              <a:rPr lang="es-ES_tradnl" sz="800" dirty="0" err="1" smtClean="0">
                <a:solidFill>
                  <a:schemeClr val="tx1"/>
                </a:solidFill>
              </a:rPr>
              <a:t>manage</a:t>
            </a:r>
            <a:r>
              <a:rPr lang="es-ES_tradnl" sz="800" dirty="0" smtClean="0">
                <a:solidFill>
                  <a:schemeClr val="tx1"/>
                </a:solidFill>
              </a:rPr>
              <a:t> and </a:t>
            </a:r>
            <a:r>
              <a:rPr lang="es-ES_tradnl" sz="800" dirty="0" err="1" smtClean="0">
                <a:solidFill>
                  <a:schemeClr val="tx1"/>
                </a:solidFill>
              </a:rPr>
              <a:t>how</a:t>
            </a:r>
            <a:r>
              <a:rPr lang="es-ES_tradnl" sz="800" dirty="0" smtClean="0">
                <a:solidFill>
                  <a:schemeClr val="tx1"/>
                </a:solidFill>
              </a:rPr>
              <a:t> </a:t>
            </a:r>
            <a:r>
              <a:rPr lang="es-ES_tradnl" sz="800" dirty="0" err="1" smtClean="0">
                <a:solidFill>
                  <a:schemeClr val="tx1"/>
                </a:solidFill>
              </a:rPr>
              <a:t>they</a:t>
            </a:r>
            <a:r>
              <a:rPr lang="es-ES_tradnl" sz="800" dirty="0" smtClean="0">
                <a:solidFill>
                  <a:schemeClr val="tx1"/>
                </a:solidFill>
              </a:rPr>
              <a:t> </a:t>
            </a:r>
            <a:r>
              <a:rPr lang="es-ES_tradnl" sz="800" dirty="0" err="1" smtClean="0">
                <a:solidFill>
                  <a:schemeClr val="tx1"/>
                </a:solidFill>
              </a:rPr>
              <a:t>were</a:t>
            </a:r>
            <a:r>
              <a:rPr lang="es-ES_tradnl" sz="800" dirty="0" smtClean="0">
                <a:solidFill>
                  <a:schemeClr val="tx1"/>
                </a:solidFill>
              </a:rPr>
              <a:t> </a:t>
            </a:r>
            <a:r>
              <a:rPr lang="es-ES_tradnl" sz="800" dirty="0" err="1" smtClean="0">
                <a:solidFill>
                  <a:schemeClr val="tx1"/>
                </a:solidFill>
              </a:rPr>
              <a:t>implemented</a:t>
            </a:r>
            <a:r>
              <a:rPr lang="es-ES_tradnl" sz="800" dirty="0" smtClean="0">
                <a:solidFill>
                  <a:schemeClr val="tx1"/>
                </a:solidFill>
              </a:rPr>
              <a:t> (</a:t>
            </a:r>
            <a:r>
              <a:rPr lang="es-ES_tradnl" sz="800" dirty="0" err="1" smtClean="0">
                <a:solidFill>
                  <a:schemeClr val="tx1"/>
                </a:solidFill>
              </a:rPr>
              <a:t>Ports</a:t>
            </a:r>
            <a:r>
              <a:rPr lang="es-ES_tradnl" sz="800" dirty="0" smtClean="0">
                <a:solidFill>
                  <a:schemeClr val="tx1"/>
                </a:solidFill>
              </a:rPr>
              <a:t> </a:t>
            </a:r>
            <a:r>
              <a:rPr lang="es-ES_tradnl" sz="800" dirty="0" err="1" smtClean="0">
                <a:solidFill>
                  <a:schemeClr val="tx1"/>
                </a:solidFill>
              </a:rPr>
              <a:t>exposed</a:t>
            </a:r>
            <a:r>
              <a:rPr lang="es-ES_tradnl" sz="800" dirty="0" smtClean="0">
                <a:solidFill>
                  <a:schemeClr val="tx1"/>
                </a:solidFill>
              </a:rPr>
              <a:t>, </a:t>
            </a:r>
            <a:r>
              <a:rPr lang="es-ES_tradnl" sz="800" dirty="0" err="1" smtClean="0">
                <a:solidFill>
                  <a:schemeClr val="tx1"/>
                </a:solidFill>
              </a:rPr>
              <a:t>Paths</a:t>
            </a:r>
            <a:r>
              <a:rPr lang="es-ES_tradnl" sz="800" dirty="0" smtClean="0">
                <a:solidFill>
                  <a:schemeClr val="tx1"/>
                </a:solidFill>
              </a:rPr>
              <a:t> </a:t>
            </a:r>
            <a:r>
              <a:rPr lang="es-ES_tradnl" sz="800" dirty="0" err="1" smtClean="0">
                <a:solidFill>
                  <a:schemeClr val="tx1"/>
                </a:solidFill>
              </a:rPr>
              <a:t>used</a:t>
            </a:r>
            <a:r>
              <a:rPr lang="es-ES_tradnl" sz="800" dirty="0" smtClean="0">
                <a:solidFill>
                  <a:schemeClr val="tx1"/>
                </a:solidFill>
              </a:rPr>
              <a:t>, </a:t>
            </a:r>
            <a:r>
              <a:rPr lang="es-ES_tradnl" sz="800" dirty="0" err="1" smtClean="0">
                <a:solidFill>
                  <a:schemeClr val="tx1"/>
                </a:solidFill>
              </a:rPr>
              <a:t>Headers</a:t>
            </a:r>
            <a:r>
              <a:rPr lang="es-ES_tradnl" sz="800" dirty="0" smtClean="0">
                <a:solidFill>
                  <a:schemeClr val="tx1"/>
                </a:solidFill>
              </a:rPr>
              <a:t> </a:t>
            </a:r>
            <a:r>
              <a:rPr lang="es-ES_tradnl" sz="800" dirty="0" err="1" smtClean="0">
                <a:solidFill>
                  <a:schemeClr val="tx1"/>
                </a:solidFill>
              </a:rPr>
              <a:t>expected</a:t>
            </a:r>
            <a:r>
              <a:rPr lang="es-ES_tradnl" sz="800" dirty="0" smtClean="0">
                <a:solidFill>
                  <a:schemeClr val="tx1"/>
                </a:solidFill>
              </a:rPr>
              <a:t>, etc.)</a:t>
            </a:r>
          </a:p>
          <a:p>
            <a:pPr marL="171450" indent="-171450">
              <a:buFontTx/>
              <a:buChar char="-"/>
            </a:pPr>
            <a:r>
              <a:rPr lang="es-ES_tradnl" sz="800" dirty="0" err="1" smtClean="0">
                <a:solidFill>
                  <a:schemeClr val="tx1"/>
                </a:solidFill>
              </a:rPr>
              <a:t>Examples</a:t>
            </a:r>
            <a:r>
              <a:rPr lang="es-ES_tradnl" sz="800" dirty="0" smtClean="0">
                <a:solidFill>
                  <a:schemeClr val="tx1"/>
                </a:solidFill>
              </a:rPr>
              <a:t>:</a:t>
            </a:r>
          </a:p>
          <a:p>
            <a:pPr marL="628650" lvl="1" indent="-171450">
              <a:buFont typeface="Arial"/>
              <a:buChar char="•"/>
            </a:pPr>
            <a:r>
              <a:rPr lang="es-ES_tradnl" sz="800" dirty="0" err="1" smtClean="0">
                <a:solidFill>
                  <a:schemeClr val="tx1"/>
                </a:solidFill>
              </a:rPr>
              <a:t>Heption</a:t>
            </a:r>
            <a:r>
              <a:rPr lang="es-ES_tradnl" sz="800" dirty="0" smtClean="0">
                <a:solidFill>
                  <a:schemeClr val="tx1"/>
                </a:solidFill>
              </a:rPr>
              <a:t> </a:t>
            </a:r>
            <a:r>
              <a:rPr lang="es-ES_tradnl" sz="800" dirty="0" err="1" smtClean="0">
                <a:solidFill>
                  <a:schemeClr val="tx1"/>
                </a:solidFill>
              </a:rPr>
              <a:t>Contour</a:t>
            </a:r>
            <a:r>
              <a:rPr lang="es-ES_tradnl" sz="800" dirty="0" smtClean="0">
                <a:solidFill>
                  <a:schemeClr val="tx1"/>
                </a:solidFill>
              </a:rPr>
              <a:t> (</a:t>
            </a:r>
            <a:r>
              <a:rPr lang="es-ES_tradnl" sz="800" dirty="0" err="1" smtClean="0">
                <a:solidFill>
                  <a:schemeClr val="tx1"/>
                </a:solidFill>
              </a:rPr>
              <a:t>based</a:t>
            </a:r>
            <a:r>
              <a:rPr lang="es-ES_tradnl" sz="800" dirty="0" smtClean="0">
                <a:solidFill>
                  <a:schemeClr val="tx1"/>
                </a:solidFill>
              </a:rPr>
              <a:t> </a:t>
            </a:r>
            <a:r>
              <a:rPr lang="es-ES_tradnl" sz="800" dirty="0" err="1" smtClean="0">
                <a:solidFill>
                  <a:schemeClr val="tx1"/>
                </a:solidFill>
              </a:rPr>
              <a:t>on</a:t>
            </a:r>
            <a:r>
              <a:rPr lang="es-ES_tradnl" sz="800" dirty="0" smtClean="0">
                <a:solidFill>
                  <a:schemeClr val="tx1"/>
                </a:solidFill>
              </a:rPr>
              <a:t> </a:t>
            </a:r>
            <a:r>
              <a:rPr lang="es-ES_tradnl" sz="800" dirty="0" err="1" smtClean="0">
                <a:solidFill>
                  <a:schemeClr val="tx1"/>
                </a:solidFill>
              </a:rPr>
              <a:t>Envoy</a:t>
            </a:r>
            <a:r>
              <a:rPr lang="es-ES_tradnl" sz="800" dirty="0" smtClean="0">
                <a:solidFill>
                  <a:schemeClr val="tx1"/>
                </a:solidFill>
              </a:rPr>
              <a:t> Proxy)</a:t>
            </a:r>
          </a:p>
          <a:p>
            <a:pPr marL="628650" lvl="1" indent="-171450">
              <a:buFont typeface="Arial"/>
              <a:buChar char="•"/>
            </a:pPr>
            <a:r>
              <a:rPr lang="es-ES_tradnl" sz="800" dirty="0" err="1" smtClean="0">
                <a:solidFill>
                  <a:schemeClr val="tx1"/>
                </a:solidFill>
              </a:rPr>
              <a:t>Istio</a:t>
            </a:r>
            <a:r>
              <a:rPr lang="es-ES_tradnl" sz="800" dirty="0" smtClean="0">
                <a:solidFill>
                  <a:schemeClr val="tx1"/>
                </a:solidFill>
              </a:rPr>
              <a:t> </a:t>
            </a:r>
            <a:r>
              <a:rPr lang="es-ES_tradnl" sz="800" dirty="0" err="1" smtClean="0">
                <a:solidFill>
                  <a:schemeClr val="tx1"/>
                </a:solidFill>
              </a:rPr>
              <a:t>Ingress</a:t>
            </a:r>
            <a:r>
              <a:rPr lang="es-ES_tradnl" sz="800" dirty="0" smtClean="0">
                <a:solidFill>
                  <a:schemeClr val="tx1"/>
                </a:solidFill>
              </a:rPr>
              <a:t> </a:t>
            </a:r>
            <a:r>
              <a:rPr lang="es-ES_tradnl" sz="800" dirty="0" err="1" smtClean="0">
                <a:solidFill>
                  <a:schemeClr val="tx1"/>
                </a:solidFill>
              </a:rPr>
              <a:t>Controller</a:t>
            </a:r>
            <a:r>
              <a:rPr lang="es-ES_tradnl" sz="800" dirty="0" smtClean="0">
                <a:solidFill>
                  <a:schemeClr val="tx1"/>
                </a:solidFill>
              </a:rPr>
              <a:t> (</a:t>
            </a:r>
            <a:r>
              <a:rPr lang="es-ES_tradnl" sz="800" dirty="0" err="1" smtClean="0">
                <a:solidFill>
                  <a:schemeClr val="tx1"/>
                </a:solidFill>
              </a:rPr>
              <a:t>based</a:t>
            </a:r>
            <a:r>
              <a:rPr lang="es-ES_tradnl" sz="800" dirty="0" smtClean="0">
                <a:solidFill>
                  <a:schemeClr val="tx1"/>
                </a:solidFill>
              </a:rPr>
              <a:t> </a:t>
            </a:r>
            <a:r>
              <a:rPr lang="es-ES_tradnl" sz="800" dirty="0" err="1" smtClean="0">
                <a:solidFill>
                  <a:schemeClr val="tx1"/>
                </a:solidFill>
              </a:rPr>
              <a:t>on</a:t>
            </a:r>
            <a:r>
              <a:rPr lang="es-ES_tradnl" sz="800" dirty="0" smtClean="0">
                <a:solidFill>
                  <a:schemeClr val="tx1"/>
                </a:solidFill>
              </a:rPr>
              <a:t> </a:t>
            </a:r>
            <a:r>
              <a:rPr lang="es-ES_tradnl" sz="800" dirty="0" err="1" smtClean="0">
                <a:solidFill>
                  <a:schemeClr val="tx1"/>
                </a:solidFill>
              </a:rPr>
              <a:t>Envoy</a:t>
            </a:r>
            <a:r>
              <a:rPr lang="es-ES_tradnl" sz="800" dirty="0" smtClean="0">
                <a:solidFill>
                  <a:schemeClr val="tx1"/>
                </a:solidFill>
              </a:rPr>
              <a:t> Proxy)</a:t>
            </a:r>
          </a:p>
          <a:p>
            <a:pPr marL="628650" lvl="1" indent="-171450">
              <a:buFont typeface="Arial"/>
              <a:buChar char="•"/>
            </a:pPr>
            <a:r>
              <a:rPr lang="es-ES_tradnl" sz="800" dirty="0" err="1" smtClean="0">
                <a:solidFill>
                  <a:schemeClr val="tx1"/>
                </a:solidFill>
              </a:rPr>
              <a:t>Linkerd</a:t>
            </a:r>
            <a:r>
              <a:rPr lang="es-ES_tradnl" sz="800" dirty="0" smtClean="0">
                <a:solidFill>
                  <a:schemeClr val="tx1"/>
                </a:solidFill>
              </a:rPr>
              <a:t> </a:t>
            </a:r>
            <a:r>
              <a:rPr lang="es-ES_tradnl" sz="800" dirty="0" err="1" smtClean="0">
                <a:solidFill>
                  <a:schemeClr val="tx1"/>
                </a:solidFill>
              </a:rPr>
              <a:t>Ingress</a:t>
            </a:r>
            <a:r>
              <a:rPr lang="es-ES_tradnl" sz="800" dirty="0" smtClean="0">
                <a:solidFill>
                  <a:schemeClr val="tx1"/>
                </a:solidFill>
              </a:rPr>
              <a:t> </a:t>
            </a:r>
            <a:r>
              <a:rPr lang="es-ES_tradnl" sz="800" dirty="0" err="1" smtClean="0">
                <a:solidFill>
                  <a:schemeClr val="tx1"/>
                </a:solidFill>
              </a:rPr>
              <a:t>Controller</a:t>
            </a:r>
            <a:r>
              <a:rPr lang="es-ES_tradnl" sz="800" dirty="0" smtClean="0">
                <a:solidFill>
                  <a:schemeClr val="tx1"/>
                </a:solidFill>
              </a:rPr>
              <a:t> (</a:t>
            </a:r>
            <a:r>
              <a:rPr lang="es-ES_tradnl" sz="800" dirty="0" err="1" smtClean="0">
                <a:solidFill>
                  <a:schemeClr val="tx1"/>
                </a:solidFill>
              </a:rPr>
              <a:t>based</a:t>
            </a:r>
            <a:r>
              <a:rPr lang="es-ES_tradnl" sz="800" dirty="0" smtClean="0">
                <a:solidFill>
                  <a:schemeClr val="tx1"/>
                </a:solidFill>
              </a:rPr>
              <a:t> </a:t>
            </a:r>
            <a:r>
              <a:rPr lang="es-ES_tradnl" sz="800" dirty="0" err="1" smtClean="0">
                <a:solidFill>
                  <a:schemeClr val="tx1"/>
                </a:solidFill>
              </a:rPr>
              <a:t>on</a:t>
            </a:r>
            <a:r>
              <a:rPr lang="es-ES_tradnl" sz="800" dirty="0" smtClean="0">
                <a:solidFill>
                  <a:schemeClr val="tx1"/>
                </a:solidFill>
              </a:rPr>
              <a:t> </a:t>
            </a:r>
            <a:r>
              <a:rPr lang="es-ES_tradnl" sz="800" dirty="0" err="1" smtClean="0">
                <a:solidFill>
                  <a:schemeClr val="tx1"/>
                </a:solidFill>
              </a:rPr>
              <a:t>Linkerd</a:t>
            </a:r>
            <a:r>
              <a:rPr lang="es-ES_tradnl" sz="800" dirty="0" smtClean="0">
                <a:solidFill>
                  <a:schemeClr val="tx1"/>
                </a:solidFill>
              </a:rPr>
              <a:t> Gateway)</a:t>
            </a:r>
          </a:p>
          <a:p>
            <a:pPr marL="628650" lvl="1" indent="-171450">
              <a:buFont typeface="Arial"/>
              <a:buChar char="•"/>
            </a:pPr>
            <a:r>
              <a:rPr lang="es-ES_tradnl" sz="800" dirty="0" err="1" smtClean="0">
                <a:solidFill>
                  <a:schemeClr val="tx1"/>
                </a:solidFill>
              </a:rPr>
              <a:t>HAProxy</a:t>
            </a:r>
            <a:r>
              <a:rPr lang="es-ES_tradnl" sz="800" dirty="0" smtClean="0">
                <a:solidFill>
                  <a:schemeClr val="tx1"/>
                </a:solidFill>
              </a:rPr>
              <a:t> </a:t>
            </a:r>
            <a:r>
              <a:rPr lang="es-ES_tradnl" sz="800" dirty="0" err="1" smtClean="0">
                <a:solidFill>
                  <a:schemeClr val="tx1"/>
                </a:solidFill>
              </a:rPr>
              <a:t>Controller</a:t>
            </a:r>
            <a:r>
              <a:rPr lang="es-ES_tradnl" sz="800" dirty="0" smtClean="0">
                <a:solidFill>
                  <a:schemeClr val="tx1"/>
                </a:solidFill>
              </a:rPr>
              <a:t> (</a:t>
            </a:r>
            <a:r>
              <a:rPr lang="es-ES_tradnl" sz="800" dirty="0" err="1" smtClean="0">
                <a:solidFill>
                  <a:schemeClr val="tx1"/>
                </a:solidFill>
              </a:rPr>
              <a:t>based</a:t>
            </a:r>
            <a:r>
              <a:rPr lang="es-ES_tradnl" sz="800" dirty="0" smtClean="0">
                <a:solidFill>
                  <a:schemeClr val="tx1"/>
                </a:solidFill>
              </a:rPr>
              <a:t> </a:t>
            </a:r>
            <a:r>
              <a:rPr lang="es-ES_tradnl" sz="800" dirty="0" err="1" smtClean="0">
                <a:solidFill>
                  <a:schemeClr val="tx1"/>
                </a:solidFill>
              </a:rPr>
              <a:t>on</a:t>
            </a:r>
            <a:r>
              <a:rPr lang="es-ES_tradnl" sz="800" dirty="0" smtClean="0">
                <a:solidFill>
                  <a:schemeClr val="tx1"/>
                </a:solidFill>
              </a:rPr>
              <a:t> </a:t>
            </a:r>
            <a:r>
              <a:rPr lang="es-ES_tradnl" sz="800" dirty="0" err="1" smtClean="0">
                <a:solidFill>
                  <a:schemeClr val="tx1"/>
                </a:solidFill>
              </a:rPr>
              <a:t>HAProxy</a:t>
            </a:r>
            <a:r>
              <a:rPr lang="es-ES_tradnl" sz="800" dirty="0" smtClean="0">
                <a:solidFill>
                  <a:schemeClr val="tx1"/>
                </a:solidFill>
              </a:rPr>
              <a:t>)</a:t>
            </a:r>
          </a:p>
          <a:p>
            <a:pPr marL="628650" lvl="1" indent="-171450">
              <a:buFont typeface="Arial"/>
              <a:buChar char="•"/>
            </a:pPr>
            <a:r>
              <a:rPr lang="es-ES_tradnl" sz="800" dirty="0" smtClean="0">
                <a:solidFill>
                  <a:schemeClr val="tx1"/>
                </a:solidFill>
              </a:rPr>
              <a:t>NGINX </a:t>
            </a:r>
            <a:r>
              <a:rPr lang="es-ES_tradnl" sz="800" dirty="0" err="1" smtClean="0">
                <a:solidFill>
                  <a:schemeClr val="tx1"/>
                </a:solidFill>
              </a:rPr>
              <a:t>Controller</a:t>
            </a:r>
            <a:r>
              <a:rPr lang="es-ES_tradnl" sz="800" dirty="0" smtClean="0">
                <a:solidFill>
                  <a:schemeClr val="tx1"/>
                </a:solidFill>
              </a:rPr>
              <a:t> (</a:t>
            </a:r>
            <a:r>
              <a:rPr lang="es-ES_tradnl" sz="800" dirty="0" err="1" smtClean="0">
                <a:solidFill>
                  <a:schemeClr val="tx1"/>
                </a:solidFill>
              </a:rPr>
              <a:t>based</a:t>
            </a:r>
            <a:r>
              <a:rPr lang="es-ES_tradnl" sz="800" dirty="0" smtClean="0">
                <a:solidFill>
                  <a:schemeClr val="tx1"/>
                </a:solidFill>
              </a:rPr>
              <a:t> </a:t>
            </a:r>
            <a:r>
              <a:rPr lang="es-ES_tradnl" sz="800" dirty="0" err="1" smtClean="0">
                <a:solidFill>
                  <a:schemeClr val="tx1"/>
                </a:solidFill>
              </a:rPr>
              <a:t>on</a:t>
            </a:r>
            <a:r>
              <a:rPr lang="es-ES_tradnl" sz="800" dirty="0" smtClean="0">
                <a:solidFill>
                  <a:schemeClr val="tx1"/>
                </a:solidFill>
              </a:rPr>
              <a:t> NGINX), etc.</a:t>
            </a:r>
          </a:p>
          <a:p>
            <a:pPr marL="628650" lvl="1" indent="-171450">
              <a:buFont typeface="Arial"/>
              <a:buChar char="•"/>
            </a:pPr>
            <a:endParaRPr lang="es-ES" sz="800" dirty="0" smtClean="0">
              <a:solidFill>
                <a:schemeClr val="tx1"/>
              </a:solidFill>
            </a:endParaRPr>
          </a:p>
          <a:p>
            <a:endParaRPr lang="es-ES" sz="800" dirty="0" smtClean="0">
              <a:solidFill>
                <a:schemeClr val="tx1"/>
              </a:solidFill>
            </a:endParaRPr>
          </a:p>
          <a:p>
            <a:endParaRPr lang="es-ES" sz="800" dirty="0" smtClean="0">
              <a:solidFill>
                <a:schemeClr val="tx1"/>
              </a:solidFill>
            </a:endParaRPr>
          </a:p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386065-267F-2A41-9472-1244E2E6E37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4821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>
            <a:normAutofit/>
          </a:bodyPr>
          <a:lstStyle>
            <a:lvl1pPr algn="ctr">
              <a:defRPr sz="3600"/>
            </a:lvl1pPr>
          </a:lstStyle>
          <a:p>
            <a:r>
              <a:rPr lang="en-US" smtClean="0"/>
              <a:t>Clic para editar título</a:t>
            </a:r>
            <a:endParaRPr lang="es-E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Haga clic para modificar el estilo de subtítulo del patrón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000"/>
            </a:lvl1pPr>
          </a:lstStyle>
          <a:p>
            <a:fld id="{2F261243-989B-664F-8211-392AC0C77B48}" type="datetimeFigureOut">
              <a:rPr lang="es-ES" smtClean="0"/>
              <a:pPr/>
              <a:t>20/4/18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00"/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00"/>
            </a:lvl1pPr>
          </a:lstStyle>
          <a:p>
            <a:fld id="{6FD69D8A-5915-EB49-980D-FEB64C4D1515}" type="slidenum">
              <a:rPr lang="es-ES" smtClean="0"/>
              <a:pPr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078736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s-ES_tradnl" dirty="0" smtClean="0"/>
              <a:t>Clic para editar título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000"/>
            </a:lvl1pPr>
          </a:lstStyle>
          <a:p>
            <a:fld id="{2F261243-989B-664F-8211-392AC0C77B48}" type="datetimeFigureOut">
              <a:rPr lang="es-ES" smtClean="0"/>
              <a:pPr/>
              <a:t>20/4/18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00"/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00"/>
            </a:lvl1pPr>
          </a:lstStyle>
          <a:p>
            <a:fld id="{6FD69D8A-5915-EB49-980D-FEB64C4D1515}" type="slidenum">
              <a:rPr lang="es-ES" smtClean="0"/>
              <a:pPr/>
              <a:t>‹Nr.›</a:t>
            </a:fld>
            <a:endParaRPr lang="es-ES"/>
          </a:p>
        </p:txBody>
      </p:sp>
      <p:cxnSp>
        <p:nvCxnSpPr>
          <p:cNvPr id="8" name="Conector recto 7"/>
          <p:cNvCxnSpPr/>
          <p:nvPr userDrawn="1"/>
        </p:nvCxnSpPr>
        <p:spPr>
          <a:xfrm>
            <a:off x="0" y="1286523"/>
            <a:ext cx="9144000" cy="0"/>
          </a:xfrm>
          <a:prstGeom prst="line">
            <a:avLst/>
          </a:prstGeom>
          <a:ln w="3175" cmpd="sng">
            <a:solidFill>
              <a:srgbClr val="0F80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8"/>
          <p:cNvCxnSpPr/>
          <p:nvPr userDrawn="1"/>
        </p:nvCxnSpPr>
        <p:spPr>
          <a:xfrm>
            <a:off x="0" y="6356350"/>
            <a:ext cx="9144000" cy="0"/>
          </a:xfrm>
          <a:prstGeom prst="line">
            <a:avLst/>
          </a:prstGeom>
          <a:ln w="3175" cmpd="sng">
            <a:solidFill>
              <a:srgbClr val="0F80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64160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000"/>
            </a:lvl1pPr>
          </a:lstStyle>
          <a:p>
            <a:fld id="{2F261243-989B-664F-8211-392AC0C77B48}" type="datetimeFigureOut">
              <a:rPr lang="es-ES" smtClean="0"/>
              <a:pPr/>
              <a:t>20/4/18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00"/>
            </a:lvl1pPr>
          </a:lstStyle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00"/>
            </a:lvl1pPr>
          </a:lstStyle>
          <a:p>
            <a:fld id="{6FD69D8A-5915-EB49-980D-FEB64C4D1515}" type="slidenum">
              <a:rPr lang="es-ES" smtClean="0"/>
              <a:pPr/>
              <a:t>‹Nr.›</a:t>
            </a:fld>
            <a:endParaRPr lang="es-ES"/>
          </a:p>
        </p:txBody>
      </p:sp>
      <p:cxnSp>
        <p:nvCxnSpPr>
          <p:cNvPr id="6" name="Conector recto 5"/>
          <p:cNvCxnSpPr/>
          <p:nvPr userDrawn="1"/>
        </p:nvCxnSpPr>
        <p:spPr>
          <a:xfrm>
            <a:off x="0" y="6356350"/>
            <a:ext cx="9144000" cy="0"/>
          </a:xfrm>
          <a:prstGeom prst="line">
            <a:avLst/>
          </a:prstGeom>
          <a:ln w="3175" cmpd="sng">
            <a:solidFill>
              <a:srgbClr val="0F80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cto 6"/>
          <p:cNvCxnSpPr/>
          <p:nvPr userDrawn="1"/>
        </p:nvCxnSpPr>
        <p:spPr>
          <a:xfrm>
            <a:off x="0" y="1286523"/>
            <a:ext cx="9144000" cy="0"/>
          </a:xfrm>
          <a:prstGeom prst="line">
            <a:avLst/>
          </a:prstGeom>
          <a:ln w="3175" cmpd="sng">
            <a:solidFill>
              <a:srgbClr val="0F80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56715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964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 smtClean="0"/>
              <a:t>Clic para editar título</a:t>
            </a:r>
            <a:endParaRPr lang="en-US" noProof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Haga clic para modificar el estilo de texto del patrón</a:t>
            </a:r>
          </a:p>
          <a:p>
            <a:pPr lvl="1"/>
            <a:r>
              <a:rPr lang="en-US" noProof="0" smtClean="0"/>
              <a:t>Segundo nivel</a:t>
            </a:r>
          </a:p>
          <a:p>
            <a:pPr lvl="2"/>
            <a:r>
              <a:rPr lang="en-US" noProof="0" smtClean="0"/>
              <a:t>Tercer nivel</a:t>
            </a:r>
          </a:p>
          <a:p>
            <a:pPr lvl="3"/>
            <a:r>
              <a:rPr lang="en-US" noProof="0" smtClean="0"/>
              <a:t>Cuarto nivel</a:t>
            </a:r>
          </a:p>
          <a:p>
            <a:pPr lvl="4"/>
            <a:r>
              <a:rPr lang="en-US" noProof="0" smtClean="0"/>
              <a:t>Quinto nivel</a:t>
            </a:r>
            <a:endParaRPr lang="en-US" noProof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261243-989B-664F-8211-392AC0C77B48}" type="datetimeFigureOut">
              <a:rPr lang="en-US" noProof="0" smtClean="0"/>
              <a:t>20/4/18</a:t>
            </a:fld>
            <a:endParaRPr lang="en-U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noProof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D69D8A-5915-EB49-980D-FEB64C4D1515}" type="slidenum">
              <a:rPr lang="en-US" noProof="0" smtClean="0"/>
              <a:t>‹Nr.›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2499217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hyperlink" Target="https://www.infoq.com/articles/kubernetes-effect" TargetMode="External"/><Relationship Id="rId8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hyperlink" Target="http://kubernetesbyexample.com" TargetMode="External"/><Relationship Id="rId5" Type="http://schemas.openxmlformats.org/officeDocument/2006/relationships/hyperlink" Target="https://www.katacoda.com/courses/kubernetes" TargetMode="External"/><Relationship Id="rId6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2.png"/><Relationship Id="rId3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2.png"/><Relationship Id="rId3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hyperlink" Target="https://www.slideshare.net/asotobu/sail-in-the-cloud" TargetMode="External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learn.openshift.com/servicemesh" TargetMode="External"/><Relationship Id="rId3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png"/><Relationship Id="rId3" Type="http://schemas.openxmlformats.org/officeDocument/2006/relationships/hyperlink" Target="https://www.slideshare.net/asotobu/sail-in-the-cloud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png"/><Relationship Id="rId3" Type="http://schemas.openxmlformats.org/officeDocument/2006/relationships/hyperlink" Target="https://www.slideshare.net/asotobu/sail-in-the-cloud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hyperlink" Target="https://www.infoq.com/articles/kubernetes-effect" TargetMode="External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foq.com/articles/kubernetes-effect" TargetMode="External"/><Relationship Id="rId4" Type="http://schemas.openxmlformats.org/officeDocument/2006/relationships/image" Target="../media/image7.png"/><Relationship Id="rId5" Type="http://schemas.openxmlformats.org/officeDocument/2006/relationships/hyperlink" Target="https://www.slideshare.net/asotobu/sail-in-the-cloud" TargetMode="External"/><Relationship Id="rId6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foq.com/articles/kubernetes-effect" TargetMode="External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foq.com/articles/kubernetes-effect" TargetMode="External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foq.com/articles/kubernetes-effect" TargetMode="External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smtClean="0"/>
              <a:t>Service </a:t>
            </a:r>
            <a:r>
              <a:rPr lang="es-ES" dirty="0" err="1" smtClean="0"/>
              <a:t>Mesh</a:t>
            </a:r>
            <a:r>
              <a:rPr lang="es-ES" dirty="0" smtClean="0"/>
              <a:t> &amp; Security </a:t>
            </a:r>
            <a:endParaRPr lang="es-E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694928"/>
          </a:xfrm>
        </p:spPr>
        <p:txBody>
          <a:bodyPr/>
          <a:lstStyle/>
          <a:p>
            <a:r>
              <a:rPr lang="es-ES" dirty="0" err="1" smtClean="0"/>
              <a:t>For</a:t>
            </a:r>
            <a:r>
              <a:rPr lang="es-ES" dirty="0" smtClean="0"/>
              <a:t> Kubernetes</a:t>
            </a:r>
          </a:p>
          <a:p>
            <a:endParaRPr lang="es-ES" sz="1600" dirty="0" smtClean="0"/>
          </a:p>
          <a:p>
            <a:endParaRPr lang="es-ES" sz="1600" dirty="0"/>
          </a:p>
        </p:txBody>
      </p:sp>
      <p:sp>
        <p:nvSpPr>
          <p:cNvPr id="4" name="Rectángulo 3"/>
          <p:cNvSpPr/>
          <p:nvPr/>
        </p:nvSpPr>
        <p:spPr>
          <a:xfrm>
            <a:off x="467544" y="5877272"/>
            <a:ext cx="86926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000" dirty="0" err="1">
                <a:solidFill>
                  <a:schemeClr val="bg1">
                    <a:lumMod val="50000"/>
                  </a:schemeClr>
                </a:solidFill>
              </a:rPr>
              <a:t>Version</a:t>
            </a:r>
            <a:r>
              <a:rPr lang="es-ES" sz="10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s-ES" sz="1000" dirty="0" smtClean="0">
                <a:solidFill>
                  <a:schemeClr val="bg1">
                    <a:lumMod val="50000"/>
                  </a:schemeClr>
                </a:solidFill>
              </a:rPr>
              <a:t>0.9.1</a:t>
            </a:r>
            <a:endParaRPr lang="es-ES" sz="10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23577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2</a:t>
            </a:r>
            <a:r>
              <a:rPr lang="en-US" dirty="0" smtClean="0"/>
              <a:t>. Kubernetes </a:t>
            </a:r>
            <a:r>
              <a:rPr lang="en-US" dirty="0"/>
              <a:t>effect on the </a:t>
            </a:r>
            <a:r>
              <a:rPr lang="en-US" dirty="0" smtClean="0"/>
              <a:t>SDLC: Benefits</a:t>
            </a:r>
            <a:endParaRPr lang="en-U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4033" y="1955250"/>
            <a:ext cx="4320000" cy="1061183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4033" y="4699998"/>
            <a:ext cx="4320000" cy="1373922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4033" y="3016433"/>
            <a:ext cx="4320000" cy="1627156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81135" y="1913472"/>
            <a:ext cx="3686900" cy="216000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55550" y="4585097"/>
            <a:ext cx="4320000" cy="1108376"/>
          </a:xfrm>
          <a:prstGeom prst="rect">
            <a:avLst/>
          </a:prstGeom>
        </p:spPr>
      </p:pic>
      <p:sp>
        <p:nvSpPr>
          <p:cNvPr id="10" name="Rectángulo 9"/>
          <p:cNvSpPr/>
          <p:nvPr/>
        </p:nvSpPr>
        <p:spPr>
          <a:xfrm>
            <a:off x="581471" y="6091206"/>
            <a:ext cx="331895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hlinkClick r:id="rId7"/>
              </a:rPr>
              <a:t>https://www.infoq.com/articles/kubernetes-</a:t>
            </a:r>
            <a:r>
              <a:rPr lang="en-US" sz="1000" dirty="0" smtClean="0">
                <a:hlinkClick r:id="rId7"/>
              </a:rPr>
              <a:t>effect</a:t>
            </a:r>
            <a:r>
              <a:rPr lang="en-US" sz="1000" dirty="0" smtClean="0"/>
              <a:t> </a:t>
            </a:r>
            <a:endParaRPr lang="en-US" sz="1000" dirty="0"/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0863" y="1336924"/>
            <a:ext cx="4492343" cy="503999"/>
          </a:xfrm>
          <a:prstGeom prst="rect">
            <a:avLst/>
          </a:prstGeom>
        </p:spPr>
      </p:pic>
      <p:sp>
        <p:nvSpPr>
          <p:cNvPr id="12" name="Rectángulo redondeado 11"/>
          <p:cNvSpPr/>
          <p:nvPr/>
        </p:nvSpPr>
        <p:spPr>
          <a:xfrm>
            <a:off x="4123991" y="1361992"/>
            <a:ext cx="902389" cy="442856"/>
          </a:xfrm>
          <a:prstGeom prst="roundRect">
            <a:avLst/>
          </a:prstGeom>
          <a:noFill/>
          <a:ln w="28575" cmpd="sng">
            <a:solidFill>
              <a:srgbClr val="FF0000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Elipse 12"/>
          <p:cNvSpPr>
            <a:spLocks noChangeAspect="1"/>
          </p:cNvSpPr>
          <p:nvPr/>
        </p:nvSpPr>
        <p:spPr>
          <a:xfrm>
            <a:off x="4469974" y="1140292"/>
            <a:ext cx="200528" cy="215997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b="1" dirty="0" smtClean="0"/>
              <a:t>5</a:t>
            </a: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6864002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3</a:t>
            </a:r>
            <a:r>
              <a:rPr lang="es-ES" dirty="0" smtClean="0"/>
              <a:t>. </a:t>
            </a:r>
            <a:r>
              <a:rPr lang="es-ES" dirty="0" err="1" smtClean="0"/>
              <a:t>Building</a:t>
            </a:r>
            <a:r>
              <a:rPr lang="es-ES" dirty="0" smtClean="0"/>
              <a:t> </a:t>
            </a:r>
            <a:r>
              <a:rPr lang="es-ES" dirty="0" err="1" smtClean="0"/>
              <a:t>your</a:t>
            </a:r>
            <a:r>
              <a:rPr lang="es-ES" dirty="0" smtClean="0"/>
              <a:t> </a:t>
            </a:r>
            <a:r>
              <a:rPr lang="es-ES_tradnl" dirty="0" smtClean="0"/>
              <a:t>K8s </a:t>
            </a:r>
            <a:r>
              <a:rPr lang="es-ES_tradnl" dirty="0" err="1" smtClean="0"/>
              <a:t>platform</a:t>
            </a:r>
            <a:endParaRPr lang="en-GB" dirty="0"/>
          </a:p>
        </p:txBody>
      </p:sp>
      <p:sp>
        <p:nvSpPr>
          <p:cNvPr id="78" name="Rectángulo 77"/>
          <p:cNvSpPr/>
          <p:nvPr/>
        </p:nvSpPr>
        <p:spPr>
          <a:xfrm>
            <a:off x="2327540" y="2277708"/>
            <a:ext cx="863838" cy="845535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es-ES" sz="800" dirty="0" smtClean="0">
                <a:solidFill>
                  <a:schemeClr val="tx1"/>
                </a:solidFill>
              </a:rPr>
              <a:t>Kubernetes </a:t>
            </a:r>
            <a:r>
              <a:rPr lang="es-ES" sz="800" dirty="0" err="1" smtClean="0">
                <a:solidFill>
                  <a:schemeClr val="tx1"/>
                </a:solidFill>
              </a:rPr>
              <a:t>Cluster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80" name="Rectángulo 79"/>
          <p:cNvSpPr/>
          <p:nvPr/>
        </p:nvSpPr>
        <p:spPr>
          <a:xfrm>
            <a:off x="2327540" y="3262429"/>
            <a:ext cx="863838" cy="845535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es-ES" sz="800" dirty="0" err="1" smtClean="0">
                <a:solidFill>
                  <a:schemeClr val="tx1"/>
                </a:solidFill>
              </a:rPr>
              <a:t>RedHat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OpenShift</a:t>
            </a:r>
            <a:r>
              <a:rPr lang="es-ES" sz="800" dirty="0" smtClean="0">
                <a:solidFill>
                  <a:schemeClr val="tx1"/>
                </a:solidFill>
              </a:rPr>
              <a:t> v3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92" name="Rectángulo 91"/>
          <p:cNvSpPr/>
          <p:nvPr/>
        </p:nvSpPr>
        <p:spPr>
          <a:xfrm>
            <a:off x="3638133" y="3471148"/>
            <a:ext cx="863838" cy="845535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es-ES" sz="800" dirty="0" smtClean="0">
                <a:solidFill>
                  <a:schemeClr val="tx1"/>
                </a:solidFill>
              </a:rPr>
              <a:t>Amazon EC2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94" name="Rectángulo 93"/>
          <p:cNvSpPr/>
          <p:nvPr/>
        </p:nvSpPr>
        <p:spPr>
          <a:xfrm>
            <a:off x="4965560" y="2280683"/>
            <a:ext cx="863838" cy="845535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es-ES" sz="800" dirty="0" smtClean="0">
                <a:solidFill>
                  <a:schemeClr val="tx1"/>
                </a:solidFill>
              </a:rPr>
              <a:t>Google Kubernetes Engine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95" name="Rectángulo 94"/>
          <p:cNvSpPr/>
          <p:nvPr/>
        </p:nvSpPr>
        <p:spPr>
          <a:xfrm>
            <a:off x="4965560" y="3263889"/>
            <a:ext cx="863838" cy="845535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es-ES" sz="800" dirty="0" err="1" smtClean="0">
                <a:solidFill>
                  <a:schemeClr val="tx1"/>
                </a:solidFill>
              </a:rPr>
              <a:t>Azure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Container</a:t>
            </a:r>
            <a:r>
              <a:rPr lang="es-ES" sz="800" dirty="0" smtClean="0">
                <a:solidFill>
                  <a:schemeClr val="tx1"/>
                </a:solidFill>
              </a:rPr>
              <a:t> Service (AKS)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97" name="Rectángulo 96"/>
          <p:cNvSpPr/>
          <p:nvPr/>
        </p:nvSpPr>
        <p:spPr>
          <a:xfrm>
            <a:off x="4965560" y="4247025"/>
            <a:ext cx="863838" cy="845535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es-ES" sz="800" dirty="0" err="1" smtClean="0">
                <a:solidFill>
                  <a:schemeClr val="tx1"/>
                </a:solidFill>
              </a:rPr>
              <a:t>RedHat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OpenShift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Container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Platform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100" name="Rectángulo 99"/>
          <p:cNvSpPr/>
          <p:nvPr/>
        </p:nvSpPr>
        <p:spPr>
          <a:xfrm>
            <a:off x="5122292" y="4707578"/>
            <a:ext cx="575836" cy="215996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cap="rnd" cmpd="sng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es-ES" sz="800" dirty="0" err="1" smtClean="0">
                <a:solidFill>
                  <a:schemeClr val="tx1"/>
                </a:solidFill>
              </a:rPr>
              <a:t>OpenShift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102" name="Rectángulo 101"/>
          <p:cNvSpPr/>
          <p:nvPr/>
        </p:nvSpPr>
        <p:spPr>
          <a:xfrm>
            <a:off x="3638133" y="2280683"/>
            <a:ext cx="863838" cy="1047416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es-ES" sz="800" dirty="0" err="1" smtClean="0">
                <a:solidFill>
                  <a:schemeClr val="tx1"/>
                </a:solidFill>
              </a:rPr>
              <a:t>On-premise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103" name="Rectángulo 102"/>
          <p:cNvSpPr/>
          <p:nvPr/>
        </p:nvSpPr>
        <p:spPr>
          <a:xfrm>
            <a:off x="3797396" y="2568625"/>
            <a:ext cx="575836" cy="215996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cap="rnd" cmpd="sng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es-ES" sz="800" dirty="0" smtClean="0">
                <a:solidFill>
                  <a:schemeClr val="tx1"/>
                </a:solidFill>
              </a:rPr>
              <a:t>KVM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104" name="Rectángulo 103"/>
          <p:cNvSpPr/>
          <p:nvPr/>
        </p:nvSpPr>
        <p:spPr>
          <a:xfrm>
            <a:off x="3789549" y="2829023"/>
            <a:ext cx="575836" cy="215996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cap="rnd" cmpd="sng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es-ES" sz="800" dirty="0" err="1" smtClean="0">
                <a:solidFill>
                  <a:schemeClr val="tx1"/>
                </a:solidFill>
              </a:rPr>
              <a:t>VMWare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107" name="Rectángulo 106"/>
          <p:cNvSpPr/>
          <p:nvPr/>
        </p:nvSpPr>
        <p:spPr>
          <a:xfrm>
            <a:off x="4980661" y="5240331"/>
            <a:ext cx="863838" cy="845535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es-ES" sz="800" dirty="0" smtClean="0">
                <a:solidFill>
                  <a:schemeClr val="tx1"/>
                </a:solidFill>
              </a:rPr>
              <a:t>Amazon </a:t>
            </a:r>
            <a:r>
              <a:rPr lang="es-ES" sz="800" dirty="0" err="1" smtClean="0">
                <a:solidFill>
                  <a:schemeClr val="tx1"/>
                </a:solidFill>
              </a:rPr>
              <a:t>Fargate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110" name="Rectángulo 109"/>
          <p:cNvSpPr/>
          <p:nvPr/>
        </p:nvSpPr>
        <p:spPr>
          <a:xfrm>
            <a:off x="5129304" y="5506724"/>
            <a:ext cx="575836" cy="215996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cap="rnd" cmpd="sng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es-ES" sz="800" dirty="0" smtClean="0">
                <a:solidFill>
                  <a:schemeClr val="tx1"/>
                </a:solidFill>
              </a:rPr>
              <a:t>Amazon EKS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111" name="Rectángulo 110"/>
          <p:cNvSpPr/>
          <p:nvPr/>
        </p:nvSpPr>
        <p:spPr>
          <a:xfrm>
            <a:off x="5129304" y="5767122"/>
            <a:ext cx="575836" cy="215996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cap="rnd" cmpd="sng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es-ES" sz="800" dirty="0" smtClean="0">
                <a:solidFill>
                  <a:schemeClr val="tx1"/>
                </a:solidFill>
              </a:rPr>
              <a:t>Amazon ECS</a:t>
            </a:r>
            <a:endParaRPr lang="es-ES" sz="800" dirty="0">
              <a:solidFill>
                <a:schemeClr val="tx1"/>
              </a:solidFill>
            </a:endParaRPr>
          </a:p>
        </p:txBody>
      </p:sp>
      <p:pic>
        <p:nvPicPr>
          <p:cNvPr id="114" name="Imagen 113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34025" y="1477542"/>
            <a:ext cx="359104" cy="360000"/>
          </a:xfrm>
          <a:prstGeom prst="rect">
            <a:avLst/>
          </a:prstGeom>
        </p:spPr>
      </p:pic>
      <p:sp>
        <p:nvSpPr>
          <p:cNvPr id="26" name="Rectángulo 25"/>
          <p:cNvSpPr/>
          <p:nvPr/>
        </p:nvSpPr>
        <p:spPr>
          <a:xfrm>
            <a:off x="872629" y="1995180"/>
            <a:ext cx="872952" cy="195814"/>
          </a:xfrm>
          <a:prstGeom prst="rect">
            <a:avLst/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t">
            <a:spAutoFit/>
          </a:bodyPr>
          <a:lstStyle/>
          <a:p>
            <a:r>
              <a:rPr lang="es-ES" sz="800" b="1" dirty="0" smtClean="0">
                <a:solidFill>
                  <a:schemeClr val="tx1"/>
                </a:solidFill>
              </a:rPr>
              <a:t>Kubernetes </a:t>
            </a:r>
            <a:r>
              <a:rPr lang="es-ES" sz="800" b="1" dirty="0" err="1" smtClean="0">
                <a:solidFill>
                  <a:schemeClr val="tx1"/>
                </a:solidFill>
              </a:rPr>
              <a:t>Clients</a:t>
            </a:r>
            <a:endParaRPr lang="es-ES" sz="800" b="1" dirty="0">
              <a:solidFill>
                <a:schemeClr val="tx1"/>
              </a:solidFill>
            </a:endParaRPr>
          </a:p>
        </p:txBody>
      </p:sp>
      <p:sp>
        <p:nvSpPr>
          <p:cNvPr id="27" name="Rectángulo 26"/>
          <p:cNvSpPr/>
          <p:nvPr/>
        </p:nvSpPr>
        <p:spPr>
          <a:xfrm>
            <a:off x="2288102" y="2005418"/>
            <a:ext cx="934048" cy="195814"/>
          </a:xfrm>
          <a:prstGeom prst="rect">
            <a:avLst/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t">
            <a:spAutoFit/>
          </a:bodyPr>
          <a:lstStyle/>
          <a:p>
            <a:r>
              <a:rPr lang="es-ES" sz="800" b="1" dirty="0" smtClean="0">
                <a:solidFill>
                  <a:schemeClr val="tx1"/>
                </a:solidFill>
              </a:rPr>
              <a:t>Kubernetes </a:t>
            </a:r>
            <a:r>
              <a:rPr lang="es-ES" sz="800" b="1" dirty="0" err="1" smtClean="0">
                <a:solidFill>
                  <a:schemeClr val="tx1"/>
                </a:solidFill>
              </a:rPr>
              <a:t>flavours</a:t>
            </a:r>
            <a:endParaRPr lang="es-ES" sz="800" b="1" dirty="0">
              <a:solidFill>
                <a:schemeClr val="tx1"/>
              </a:solidFill>
            </a:endParaRPr>
          </a:p>
        </p:txBody>
      </p:sp>
      <p:sp>
        <p:nvSpPr>
          <p:cNvPr id="28" name="Rectángulo 27"/>
          <p:cNvSpPr/>
          <p:nvPr/>
        </p:nvSpPr>
        <p:spPr>
          <a:xfrm>
            <a:off x="3599506" y="2010687"/>
            <a:ext cx="655044" cy="195814"/>
          </a:xfrm>
          <a:prstGeom prst="rect">
            <a:avLst/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t">
            <a:spAutoFit/>
          </a:bodyPr>
          <a:lstStyle/>
          <a:p>
            <a:r>
              <a:rPr lang="es-ES" sz="800" b="1" dirty="0" err="1" smtClean="0">
                <a:solidFill>
                  <a:schemeClr val="tx1"/>
                </a:solidFill>
              </a:rPr>
              <a:t>Self</a:t>
            </a:r>
            <a:r>
              <a:rPr lang="es-ES" sz="800" b="1" dirty="0" smtClean="0">
                <a:solidFill>
                  <a:schemeClr val="tx1"/>
                </a:solidFill>
              </a:rPr>
              <a:t> </a:t>
            </a:r>
            <a:r>
              <a:rPr lang="es-ES" sz="800" b="1" dirty="0" err="1" smtClean="0">
                <a:solidFill>
                  <a:schemeClr val="tx1"/>
                </a:solidFill>
              </a:rPr>
              <a:t>Managed</a:t>
            </a:r>
            <a:endParaRPr lang="es-ES" sz="800" b="1" dirty="0">
              <a:solidFill>
                <a:schemeClr val="tx1"/>
              </a:solidFill>
            </a:endParaRPr>
          </a:p>
        </p:txBody>
      </p:sp>
      <p:sp>
        <p:nvSpPr>
          <p:cNvPr id="29" name="Rectángulo 28"/>
          <p:cNvSpPr/>
          <p:nvPr/>
        </p:nvSpPr>
        <p:spPr>
          <a:xfrm>
            <a:off x="4945284" y="2005418"/>
            <a:ext cx="919089" cy="195814"/>
          </a:xfrm>
          <a:prstGeom prst="rect">
            <a:avLst/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t">
            <a:spAutoFit/>
          </a:bodyPr>
          <a:lstStyle/>
          <a:p>
            <a:r>
              <a:rPr lang="es-ES" sz="800" b="1" dirty="0" smtClean="0">
                <a:solidFill>
                  <a:schemeClr val="tx1"/>
                </a:solidFill>
              </a:rPr>
              <a:t>Full </a:t>
            </a:r>
            <a:r>
              <a:rPr lang="es-ES" sz="800" b="1" dirty="0" err="1" smtClean="0">
                <a:solidFill>
                  <a:schemeClr val="tx1"/>
                </a:solidFill>
              </a:rPr>
              <a:t>Managed</a:t>
            </a:r>
            <a:r>
              <a:rPr lang="es-ES" sz="800" b="1" dirty="0" smtClean="0">
                <a:solidFill>
                  <a:schemeClr val="tx1"/>
                </a:solidFill>
              </a:rPr>
              <a:t> Cloud</a:t>
            </a:r>
            <a:endParaRPr lang="es-ES" sz="800" b="1" dirty="0">
              <a:solidFill>
                <a:schemeClr val="tx1"/>
              </a:solidFill>
            </a:endParaRPr>
          </a:p>
        </p:txBody>
      </p:sp>
      <p:cxnSp>
        <p:nvCxnSpPr>
          <p:cNvPr id="31" name="Conector recto 30"/>
          <p:cNvCxnSpPr/>
          <p:nvPr/>
        </p:nvCxnSpPr>
        <p:spPr>
          <a:xfrm>
            <a:off x="2041453" y="1520125"/>
            <a:ext cx="0" cy="4726656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76200" cap="rnd" cmpd="sng">
            <a:solidFill>
              <a:schemeClr val="tx1"/>
            </a:solidFill>
            <a:prstDash val="solid"/>
            <a:headEnd type="arrow" w="sm" len="sm"/>
            <a:tailEnd type="none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37" name="Conector recto 36"/>
          <p:cNvCxnSpPr/>
          <p:nvPr/>
        </p:nvCxnSpPr>
        <p:spPr>
          <a:xfrm flipH="1">
            <a:off x="2041453" y="6246781"/>
            <a:ext cx="4272197" cy="0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76200" cap="rnd" cmpd="sng">
            <a:solidFill>
              <a:schemeClr val="tx1"/>
            </a:solidFill>
            <a:prstDash val="solid"/>
            <a:headEnd type="arrow" w="sm" len="sm"/>
            <a:tailEnd type="none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40" name="Rectángulo 39"/>
          <p:cNvSpPr/>
          <p:nvPr/>
        </p:nvSpPr>
        <p:spPr>
          <a:xfrm>
            <a:off x="1857625" y="1308942"/>
            <a:ext cx="367656" cy="195814"/>
          </a:xfrm>
          <a:prstGeom prst="rect">
            <a:avLst/>
          </a:prstGeom>
          <a:solidFill>
            <a:schemeClr val="tx1"/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t">
            <a:spAutoFit/>
          </a:bodyPr>
          <a:lstStyle/>
          <a:p>
            <a:r>
              <a:rPr lang="es-ES" sz="800" b="1" dirty="0" err="1" smtClean="0">
                <a:solidFill>
                  <a:schemeClr val="bg1"/>
                </a:solidFill>
              </a:rPr>
              <a:t>Vanilla</a:t>
            </a:r>
            <a:endParaRPr lang="es-ES" sz="800" b="1" dirty="0">
              <a:solidFill>
                <a:schemeClr val="bg1"/>
              </a:solidFill>
            </a:endParaRPr>
          </a:p>
        </p:txBody>
      </p:sp>
      <p:sp>
        <p:nvSpPr>
          <p:cNvPr id="41" name="Rectángulo 40"/>
          <p:cNvSpPr/>
          <p:nvPr/>
        </p:nvSpPr>
        <p:spPr>
          <a:xfrm>
            <a:off x="6385098" y="6092244"/>
            <a:ext cx="474055" cy="195814"/>
          </a:xfrm>
          <a:prstGeom prst="rect">
            <a:avLst/>
          </a:prstGeom>
          <a:solidFill>
            <a:schemeClr val="tx1"/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t">
            <a:spAutoFit/>
          </a:bodyPr>
          <a:lstStyle/>
          <a:p>
            <a:r>
              <a:rPr lang="es-ES" sz="800" b="1" dirty="0" err="1">
                <a:solidFill>
                  <a:schemeClr val="bg1"/>
                </a:solidFill>
              </a:rPr>
              <a:t>Managed</a:t>
            </a:r>
            <a:endParaRPr lang="es-ES" sz="800" b="1" dirty="0">
              <a:solidFill>
                <a:schemeClr val="bg1"/>
              </a:solidFill>
            </a:endParaRPr>
          </a:p>
        </p:txBody>
      </p:sp>
      <p:sp>
        <p:nvSpPr>
          <p:cNvPr id="3" name="Elipse 2"/>
          <p:cNvSpPr>
            <a:spLocks noChangeAspect="1"/>
          </p:cNvSpPr>
          <p:nvPr/>
        </p:nvSpPr>
        <p:spPr>
          <a:xfrm>
            <a:off x="978167" y="2289020"/>
            <a:ext cx="767414" cy="755999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sz="800" dirty="0" err="1" smtClean="0">
                <a:solidFill>
                  <a:schemeClr val="tx1"/>
                </a:solidFill>
              </a:rPr>
              <a:t>kubectl</a:t>
            </a:r>
            <a:endParaRPr lang="en-US" sz="800" dirty="0" smtClean="0">
              <a:solidFill>
                <a:schemeClr val="tx1"/>
              </a:solidFill>
            </a:endParaRPr>
          </a:p>
          <a:p>
            <a:pPr algn="ctr"/>
            <a:r>
              <a:rPr lang="en-US" sz="800" dirty="0" smtClean="0">
                <a:solidFill>
                  <a:schemeClr val="tx1"/>
                </a:solidFill>
              </a:rPr>
              <a:t>(</a:t>
            </a:r>
            <a:r>
              <a:rPr lang="en-US" sz="800" dirty="0" err="1" smtClean="0">
                <a:solidFill>
                  <a:schemeClr val="tx1"/>
                </a:solidFill>
              </a:rPr>
              <a:t>kubernetes</a:t>
            </a:r>
            <a:r>
              <a:rPr lang="en-US" sz="800" dirty="0" smtClean="0">
                <a:solidFill>
                  <a:schemeClr val="tx1"/>
                </a:solidFill>
              </a:rPr>
              <a:t>)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4" name="Elipse 33"/>
          <p:cNvSpPr>
            <a:spLocks noChangeAspect="1"/>
          </p:cNvSpPr>
          <p:nvPr/>
        </p:nvSpPr>
        <p:spPr>
          <a:xfrm>
            <a:off x="978168" y="3222250"/>
            <a:ext cx="719999" cy="709290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sz="800" dirty="0" err="1" smtClean="0">
                <a:solidFill>
                  <a:schemeClr val="tx1"/>
                </a:solidFill>
              </a:rPr>
              <a:t>oc</a:t>
            </a:r>
            <a:r>
              <a:rPr lang="en-US" sz="800" dirty="0" smtClean="0">
                <a:solidFill>
                  <a:schemeClr val="tx1"/>
                </a:solidFill>
              </a:rPr>
              <a:t> (</a:t>
            </a:r>
            <a:r>
              <a:rPr lang="en-US" sz="800" dirty="0" err="1" smtClean="0">
                <a:solidFill>
                  <a:schemeClr val="tx1"/>
                </a:solidFill>
              </a:rPr>
              <a:t>openshift</a:t>
            </a:r>
            <a:r>
              <a:rPr lang="en-US" sz="800" dirty="0" smtClean="0">
                <a:solidFill>
                  <a:schemeClr val="tx1"/>
                </a:solidFill>
              </a:rPr>
              <a:t>)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5" name="Elipse 34"/>
          <p:cNvSpPr>
            <a:spLocks noChangeAspect="1"/>
          </p:cNvSpPr>
          <p:nvPr/>
        </p:nvSpPr>
        <p:spPr>
          <a:xfrm>
            <a:off x="978167" y="4107964"/>
            <a:ext cx="719999" cy="709290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sz="800" dirty="0" err="1" smtClean="0">
                <a:solidFill>
                  <a:schemeClr val="tx1"/>
                </a:solidFill>
              </a:rPr>
              <a:t>az</a:t>
            </a:r>
            <a:r>
              <a:rPr lang="en-US" sz="800" dirty="0" smtClean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en-US" sz="800" dirty="0" smtClean="0">
                <a:solidFill>
                  <a:schemeClr val="tx1"/>
                </a:solidFill>
              </a:rPr>
              <a:t>(azure)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6" name="Rectángulo 35"/>
          <p:cNvSpPr/>
          <p:nvPr/>
        </p:nvSpPr>
        <p:spPr>
          <a:xfrm>
            <a:off x="3638133" y="4497617"/>
            <a:ext cx="863838" cy="851913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es-ES" sz="800" dirty="0" err="1" smtClean="0">
                <a:solidFill>
                  <a:schemeClr val="tx1"/>
                </a:solidFill>
              </a:rPr>
              <a:t>Minimalist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42" name="Rectángulo 41"/>
          <p:cNvSpPr/>
          <p:nvPr/>
        </p:nvSpPr>
        <p:spPr>
          <a:xfrm>
            <a:off x="3789549" y="4786853"/>
            <a:ext cx="575836" cy="215996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cap="rnd" cmpd="sng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es-ES" sz="800" dirty="0" err="1" smtClean="0">
                <a:solidFill>
                  <a:schemeClr val="tx1"/>
                </a:solidFill>
              </a:rPr>
              <a:t>Minikube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43" name="Rectángulo 42"/>
          <p:cNvSpPr/>
          <p:nvPr/>
        </p:nvSpPr>
        <p:spPr>
          <a:xfrm>
            <a:off x="3797396" y="5058331"/>
            <a:ext cx="575836" cy="215996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cap="rnd" cmpd="sng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es-ES" sz="800" dirty="0" err="1" smtClean="0">
                <a:solidFill>
                  <a:schemeClr val="tx1"/>
                </a:solidFill>
              </a:rPr>
              <a:t>Minishift</a:t>
            </a:r>
            <a:endParaRPr lang="es-ES" sz="800" dirty="0">
              <a:solidFill>
                <a:schemeClr val="tx1"/>
              </a:solidFill>
            </a:endParaRPr>
          </a:p>
        </p:txBody>
      </p:sp>
      <p:cxnSp>
        <p:nvCxnSpPr>
          <p:cNvPr id="5" name="Conector recto 4"/>
          <p:cNvCxnSpPr/>
          <p:nvPr/>
        </p:nvCxnSpPr>
        <p:spPr>
          <a:xfrm>
            <a:off x="4066234" y="3098974"/>
            <a:ext cx="0" cy="179999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25400" cap="rnd" cmpd="sng">
            <a:solidFill>
              <a:schemeClr val="tx1"/>
            </a:solidFill>
            <a:prstDash val="sysDot"/>
            <a:headEnd type="none" w="sm" len="sm"/>
            <a:tailEnd type="none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44" name="Conector recto 43"/>
          <p:cNvCxnSpPr/>
          <p:nvPr/>
        </p:nvCxnSpPr>
        <p:spPr>
          <a:xfrm>
            <a:off x="2746373" y="4210853"/>
            <a:ext cx="0" cy="179999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25400" cap="rnd" cmpd="sng">
            <a:solidFill>
              <a:schemeClr val="tx1"/>
            </a:solidFill>
            <a:prstDash val="sysDot"/>
            <a:headEnd type="none" w="sm" len="sm"/>
            <a:tailEnd type="none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0252" y="1552849"/>
            <a:ext cx="720000" cy="720000"/>
          </a:xfrm>
          <a:prstGeom prst="rect">
            <a:avLst/>
          </a:prstGeom>
        </p:spPr>
      </p:pic>
      <p:sp>
        <p:nvSpPr>
          <p:cNvPr id="38" name="Rectángulo redondeado 37"/>
          <p:cNvSpPr/>
          <p:nvPr/>
        </p:nvSpPr>
        <p:spPr>
          <a:xfrm>
            <a:off x="7092278" y="2352515"/>
            <a:ext cx="1406386" cy="284749"/>
          </a:xfrm>
          <a:prstGeom prst="roundRect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36000" tIns="36000" rIns="36000" bIns="36000" rtlCol="0" anchor="ctr">
            <a:spAutoFit/>
          </a:bodyPr>
          <a:lstStyle/>
          <a:p>
            <a:pPr algn="ctr"/>
            <a:r>
              <a:rPr lang="en-US" sz="1200" dirty="0" smtClean="0"/>
              <a:t>Lab 00: Building K8s</a:t>
            </a:r>
          </a:p>
        </p:txBody>
      </p:sp>
    </p:spTree>
    <p:extLst>
      <p:ext uri="{BB962C8B-B14F-4D97-AF65-F5344CB8AC3E}">
        <p14:creationId xmlns:p14="http://schemas.microsoft.com/office/powerpoint/2010/main" val="10546676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/>
              <a:t>4</a:t>
            </a:r>
            <a:r>
              <a:rPr lang="es-ES" dirty="0" smtClean="0"/>
              <a:t>. K8s - </a:t>
            </a:r>
            <a:r>
              <a:rPr lang="es-ES_tradnl" dirty="0" smtClean="0"/>
              <a:t>new ‘</a:t>
            </a:r>
            <a:r>
              <a:rPr lang="es-ES_tradnl" dirty="0" err="1" smtClean="0"/>
              <a:t>way</a:t>
            </a:r>
            <a:r>
              <a:rPr lang="es-ES_tradnl" dirty="0" smtClean="0"/>
              <a:t>’ of </a:t>
            </a:r>
            <a:r>
              <a:rPr lang="es-ES_tradnl" dirty="0" err="1" smtClean="0"/>
              <a:t>doing</a:t>
            </a:r>
            <a:r>
              <a:rPr lang="es-ES_tradnl" dirty="0" smtClean="0"/>
              <a:t> </a:t>
            </a:r>
            <a:r>
              <a:rPr lang="es-ES_tradnl" dirty="0" err="1" smtClean="0"/>
              <a:t>the</a:t>
            </a:r>
            <a:r>
              <a:rPr lang="es-ES_tradnl" dirty="0" smtClean="0"/>
              <a:t> </a:t>
            </a:r>
            <a:r>
              <a:rPr lang="es-ES_tradnl" dirty="0" err="1" smtClean="0"/>
              <a:t>things</a:t>
            </a:r>
            <a:endParaRPr lang="en-GB" dirty="0"/>
          </a:p>
        </p:txBody>
      </p:sp>
      <p:pic>
        <p:nvPicPr>
          <p:cNvPr id="26" name="Imagen 2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0863" y="1336924"/>
            <a:ext cx="4492343" cy="503999"/>
          </a:xfrm>
          <a:prstGeom prst="rect">
            <a:avLst/>
          </a:prstGeom>
        </p:spPr>
      </p:pic>
      <p:pic>
        <p:nvPicPr>
          <p:cNvPr id="27" name="Imagen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9790" y="1959001"/>
            <a:ext cx="3285927" cy="374275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29" name="Rectángulo redondeado 28"/>
          <p:cNvSpPr/>
          <p:nvPr/>
        </p:nvSpPr>
        <p:spPr>
          <a:xfrm>
            <a:off x="581471" y="1361992"/>
            <a:ext cx="902389" cy="442856"/>
          </a:xfrm>
          <a:prstGeom prst="roundRect">
            <a:avLst/>
          </a:prstGeom>
          <a:noFill/>
          <a:ln w="28575" cmpd="sng">
            <a:solidFill>
              <a:srgbClr val="FF0000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Elipse 29"/>
          <p:cNvSpPr>
            <a:spLocks noChangeAspect="1"/>
          </p:cNvSpPr>
          <p:nvPr/>
        </p:nvSpPr>
        <p:spPr>
          <a:xfrm>
            <a:off x="927454" y="1140292"/>
            <a:ext cx="200528" cy="215997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b="1" dirty="0" smtClean="0"/>
              <a:t>1</a:t>
            </a:r>
            <a:endParaRPr lang="en-US" sz="1200" b="1" dirty="0"/>
          </a:p>
        </p:txBody>
      </p:sp>
      <p:sp>
        <p:nvSpPr>
          <p:cNvPr id="3" name="Rectángulo 2"/>
          <p:cNvSpPr/>
          <p:nvPr/>
        </p:nvSpPr>
        <p:spPr>
          <a:xfrm>
            <a:off x="616264" y="6067951"/>
            <a:ext cx="195438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hlinkClick r:id="rId4"/>
              </a:rPr>
              <a:t>http://</a:t>
            </a:r>
            <a:r>
              <a:rPr lang="en-US" sz="1000" dirty="0" smtClean="0">
                <a:hlinkClick r:id="rId4"/>
              </a:rPr>
              <a:t>kubernetesbyexample.com</a:t>
            </a:r>
            <a:r>
              <a:rPr lang="en-US" sz="1000" dirty="0" smtClean="0"/>
              <a:t> </a:t>
            </a:r>
            <a:endParaRPr lang="en-US" sz="1000" dirty="0"/>
          </a:p>
        </p:txBody>
      </p:sp>
      <p:sp>
        <p:nvSpPr>
          <p:cNvPr id="4" name="Rectángulo 3"/>
          <p:cNvSpPr/>
          <p:nvPr/>
        </p:nvSpPr>
        <p:spPr>
          <a:xfrm>
            <a:off x="4152788" y="5877272"/>
            <a:ext cx="284543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hlinkClick r:id="rId5"/>
              </a:rPr>
              <a:t>https://learn.openshift.com/servicemesh/</a:t>
            </a:r>
          </a:p>
          <a:p>
            <a:r>
              <a:rPr lang="en-US" sz="1000" dirty="0" smtClean="0">
                <a:hlinkClick r:id="rId5"/>
              </a:rPr>
              <a:t>https</a:t>
            </a:r>
            <a:r>
              <a:rPr lang="en-US" sz="1000" dirty="0">
                <a:hlinkClick r:id="rId5"/>
              </a:rPr>
              <a:t>://www.katacoda.com/courses/</a:t>
            </a:r>
            <a:r>
              <a:rPr lang="en-US" sz="1000" dirty="0" smtClean="0">
                <a:hlinkClick r:id="rId5"/>
              </a:rPr>
              <a:t>kubernetes</a:t>
            </a:r>
            <a:r>
              <a:rPr lang="en-US" sz="1000" dirty="0" smtClean="0"/>
              <a:t> </a:t>
            </a:r>
            <a:endParaRPr lang="en-US" sz="1000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27986" y="1916832"/>
            <a:ext cx="3785357" cy="374399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8216064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686800" cy="696480"/>
          </a:xfrm>
        </p:spPr>
        <p:txBody>
          <a:bodyPr/>
          <a:lstStyle/>
          <a:p>
            <a:r>
              <a:rPr lang="es-ES" dirty="0"/>
              <a:t>5</a:t>
            </a:r>
            <a:r>
              <a:rPr lang="es-ES" dirty="0" smtClean="0"/>
              <a:t>. </a:t>
            </a:r>
            <a:r>
              <a:rPr lang="en-GB" dirty="0" smtClean="0"/>
              <a:t>Delivering</a:t>
            </a:r>
            <a:r>
              <a:rPr lang="es-ES_tradnl" dirty="0" smtClean="0"/>
              <a:t> </a:t>
            </a:r>
            <a:r>
              <a:rPr lang="es-ES_tradnl" dirty="0" err="1" smtClean="0"/>
              <a:t>Distributed</a:t>
            </a:r>
            <a:r>
              <a:rPr lang="es-ES_tradnl" dirty="0" smtClean="0"/>
              <a:t> Apps: </a:t>
            </a:r>
            <a:r>
              <a:rPr lang="es-ES_tradnl" dirty="0" err="1" smtClean="0"/>
              <a:t>Pods</a:t>
            </a:r>
            <a:r>
              <a:rPr lang="es-ES_tradnl" dirty="0" smtClean="0"/>
              <a:t> &amp; </a:t>
            </a:r>
            <a:r>
              <a:rPr lang="es-ES_tradnl" dirty="0" err="1" smtClean="0"/>
              <a:t>Services</a:t>
            </a:r>
            <a:endParaRPr lang="en-GB" dirty="0"/>
          </a:p>
        </p:txBody>
      </p:sp>
      <p:pic>
        <p:nvPicPr>
          <p:cNvPr id="100" name="Imagen 99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19567" y="4886702"/>
            <a:ext cx="4861983" cy="135882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08" name="Rectángulo redondeado 107"/>
          <p:cNvSpPr/>
          <p:nvPr/>
        </p:nvSpPr>
        <p:spPr>
          <a:xfrm>
            <a:off x="4235564" y="4642453"/>
            <a:ext cx="1151944" cy="238421"/>
          </a:xfrm>
          <a:prstGeom prst="roundRect">
            <a:avLst>
              <a:gd name="adj" fmla="val 6016"/>
            </a:avLst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sz="800" b="1" dirty="0" smtClean="0">
                <a:solidFill>
                  <a:schemeClr val="tx1"/>
                </a:solidFill>
              </a:rPr>
              <a:t>Kubernetes </a:t>
            </a:r>
            <a:r>
              <a:rPr lang="es-ES" sz="800" b="1" dirty="0" err="1" smtClean="0">
                <a:solidFill>
                  <a:schemeClr val="tx1"/>
                </a:solidFill>
              </a:rPr>
              <a:t>Services</a:t>
            </a:r>
            <a:r>
              <a:rPr lang="es-ES" sz="800" b="1" dirty="0" smtClean="0">
                <a:solidFill>
                  <a:schemeClr val="tx1"/>
                </a:solidFill>
              </a:rPr>
              <a:t>:</a:t>
            </a:r>
            <a:endParaRPr lang="es-ES" sz="800" b="1" dirty="0">
              <a:solidFill>
                <a:schemeClr val="tx1"/>
              </a:solidFill>
            </a:endParaRPr>
          </a:p>
        </p:txBody>
      </p:sp>
      <p:sp>
        <p:nvSpPr>
          <p:cNvPr id="109" name="Elipse 108"/>
          <p:cNvSpPr>
            <a:spLocks noChangeAspect="1"/>
          </p:cNvSpPr>
          <p:nvPr/>
        </p:nvSpPr>
        <p:spPr>
          <a:xfrm>
            <a:off x="4019567" y="4642453"/>
            <a:ext cx="215997" cy="215997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b="1" dirty="0" smtClean="0"/>
              <a:t>2</a:t>
            </a:r>
            <a:endParaRPr lang="en-US" sz="1000" b="1" dirty="0"/>
          </a:p>
        </p:txBody>
      </p:sp>
      <p:sp>
        <p:nvSpPr>
          <p:cNvPr id="112" name="Rectángulo 111"/>
          <p:cNvSpPr/>
          <p:nvPr/>
        </p:nvSpPr>
        <p:spPr>
          <a:xfrm>
            <a:off x="401457" y="4495213"/>
            <a:ext cx="3301047" cy="217065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t"/>
          <a:lstStyle/>
          <a:p>
            <a:r>
              <a:rPr lang="en-US" sz="700" dirty="0" err="1">
                <a:solidFill>
                  <a:srgbClr val="000000"/>
                </a:solidFill>
                <a:latin typeface="Monaco"/>
                <a:cs typeface="Monaco"/>
              </a:rPr>
              <a:t>apiVersion</a:t>
            </a:r>
            <a:r>
              <a:rPr lang="en-US" sz="700" b="1" dirty="0">
                <a:solidFill>
                  <a:srgbClr val="000000"/>
                </a:solidFill>
                <a:latin typeface="Monaco"/>
                <a:cs typeface="Monaco"/>
              </a:rPr>
              <a:t>: extensions/v1beta1</a:t>
            </a:r>
          </a:p>
          <a:p>
            <a:r>
              <a:rPr lang="en-US" sz="700" b="1" dirty="0">
                <a:solidFill>
                  <a:srgbClr val="FF0000"/>
                </a:solidFill>
                <a:latin typeface="Monaco"/>
                <a:cs typeface="Monaco"/>
              </a:rPr>
              <a:t>kind: Deployment</a:t>
            </a:r>
          </a:p>
          <a:p>
            <a:r>
              <a:rPr lang="en-US" sz="700" dirty="0">
                <a:solidFill>
                  <a:srgbClr val="000000"/>
                </a:solidFill>
                <a:latin typeface="Monaco"/>
                <a:cs typeface="Monaco"/>
              </a:rPr>
              <a:t>metadata</a:t>
            </a:r>
            <a:r>
              <a:rPr lang="en-US" sz="700" b="1" dirty="0">
                <a:solidFill>
                  <a:srgbClr val="000000"/>
                </a:solidFill>
                <a:latin typeface="Monaco"/>
                <a:cs typeface="Monaco"/>
              </a:rPr>
              <a:t>:</a:t>
            </a:r>
          </a:p>
          <a:p>
            <a:r>
              <a:rPr lang="en-US" sz="700" dirty="0">
                <a:latin typeface="Monaco"/>
                <a:cs typeface="Monaco"/>
              </a:rPr>
              <a:t>  </a:t>
            </a:r>
            <a:r>
              <a:rPr lang="en-US" sz="700" dirty="0">
                <a:solidFill>
                  <a:srgbClr val="000000"/>
                </a:solidFill>
                <a:latin typeface="Monaco"/>
                <a:cs typeface="Monaco"/>
              </a:rPr>
              <a:t>name</a:t>
            </a:r>
            <a:r>
              <a:rPr lang="en-US" sz="700" b="1" dirty="0">
                <a:solidFill>
                  <a:srgbClr val="000000"/>
                </a:solidFill>
                <a:latin typeface="Monaco"/>
                <a:cs typeface="Monaco"/>
              </a:rPr>
              <a:t>: hello-v1</a:t>
            </a:r>
          </a:p>
          <a:p>
            <a:r>
              <a:rPr lang="en-US" sz="700" dirty="0">
                <a:latin typeface="Monaco"/>
                <a:cs typeface="Monaco"/>
              </a:rPr>
              <a:t>  </a:t>
            </a:r>
            <a:r>
              <a:rPr lang="en-US" sz="700" dirty="0">
                <a:solidFill>
                  <a:srgbClr val="000000"/>
                </a:solidFill>
                <a:latin typeface="Monaco"/>
                <a:cs typeface="Monaco"/>
              </a:rPr>
              <a:t>namespace</a:t>
            </a:r>
            <a:r>
              <a:rPr lang="en-US" sz="700" b="1" dirty="0">
                <a:solidFill>
                  <a:srgbClr val="000000"/>
                </a:solidFill>
                <a:latin typeface="Monaco"/>
                <a:cs typeface="Monaco"/>
              </a:rPr>
              <a:t>: hello</a:t>
            </a:r>
          </a:p>
          <a:p>
            <a:r>
              <a:rPr lang="en-US" sz="700" dirty="0">
                <a:solidFill>
                  <a:srgbClr val="000000"/>
                </a:solidFill>
                <a:latin typeface="Monaco"/>
                <a:cs typeface="Monaco"/>
              </a:rPr>
              <a:t>spec</a:t>
            </a:r>
            <a:r>
              <a:rPr lang="en-US" sz="700" b="1" dirty="0">
                <a:solidFill>
                  <a:srgbClr val="000000"/>
                </a:solidFill>
                <a:latin typeface="Monaco"/>
                <a:cs typeface="Monaco"/>
              </a:rPr>
              <a:t>:</a:t>
            </a:r>
          </a:p>
          <a:p>
            <a:r>
              <a:rPr lang="en-US" sz="700" dirty="0">
                <a:latin typeface="Monaco"/>
                <a:cs typeface="Monaco"/>
              </a:rPr>
              <a:t>  </a:t>
            </a:r>
            <a:r>
              <a:rPr lang="en-US" sz="700" dirty="0">
                <a:solidFill>
                  <a:srgbClr val="000000"/>
                </a:solidFill>
                <a:latin typeface="Monaco"/>
                <a:cs typeface="Monaco"/>
              </a:rPr>
              <a:t>replicas</a:t>
            </a:r>
            <a:r>
              <a:rPr lang="en-US" sz="700" b="1" dirty="0">
                <a:solidFill>
                  <a:srgbClr val="000000"/>
                </a:solidFill>
                <a:latin typeface="Monaco"/>
                <a:cs typeface="Monaco"/>
              </a:rPr>
              <a:t>: 1</a:t>
            </a:r>
          </a:p>
          <a:p>
            <a:r>
              <a:rPr lang="en-US" sz="700" dirty="0">
                <a:latin typeface="Monaco"/>
                <a:cs typeface="Monaco"/>
              </a:rPr>
              <a:t>  </a:t>
            </a:r>
            <a:r>
              <a:rPr lang="en-US" sz="700" dirty="0">
                <a:solidFill>
                  <a:srgbClr val="000000"/>
                </a:solidFill>
                <a:latin typeface="Monaco"/>
                <a:cs typeface="Monaco"/>
              </a:rPr>
              <a:t>template</a:t>
            </a:r>
            <a:r>
              <a:rPr lang="en-US" sz="700" b="1" dirty="0">
                <a:solidFill>
                  <a:srgbClr val="000000"/>
                </a:solidFill>
                <a:latin typeface="Monaco"/>
                <a:cs typeface="Monaco"/>
              </a:rPr>
              <a:t>:</a:t>
            </a:r>
          </a:p>
          <a:p>
            <a:r>
              <a:rPr lang="en-US" sz="700" dirty="0">
                <a:latin typeface="Monaco"/>
                <a:cs typeface="Monaco"/>
              </a:rPr>
              <a:t>    </a:t>
            </a:r>
            <a:r>
              <a:rPr lang="en-US" sz="700" dirty="0">
                <a:solidFill>
                  <a:srgbClr val="000000"/>
                </a:solidFill>
                <a:latin typeface="Monaco"/>
                <a:cs typeface="Monaco"/>
              </a:rPr>
              <a:t>metadata</a:t>
            </a:r>
            <a:r>
              <a:rPr lang="en-US" sz="700" b="1" dirty="0">
                <a:solidFill>
                  <a:srgbClr val="000000"/>
                </a:solidFill>
                <a:latin typeface="Monaco"/>
                <a:cs typeface="Monaco"/>
              </a:rPr>
              <a:t>:</a:t>
            </a:r>
          </a:p>
          <a:p>
            <a:r>
              <a:rPr lang="mr-IN" sz="700" dirty="0">
                <a:latin typeface="Monaco"/>
                <a:cs typeface="Monaco"/>
              </a:rPr>
              <a:t>      </a:t>
            </a:r>
            <a:r>
              <a:rPr lang="mr-IN" sz="700" dirty="0">
                <a:solidFill>
                  <a:srgbClr val="000000"/>
                </a:solidFill>
                <a:latin typeface="Monaco"/>
                <a:cs typeface="Monaco"/>
              </a:rPr>
              <a:t>labels</a:t>
            </a:r>
            <a:r>
              <a:rPr lang="mr-IN" sz="700" b="1" dirty="0">
                <a:solidFill>
                  <a:srgbClr val="000000"/>
                </a:solidFill>
                <a:latin typeface="Monaco"/>
                <a:cs typeface="Monaco"/>
              </a:rPr>
              <a:t>:</a:t>
            </a:r>
          </a:p>
          <a:p>
            <a:r>
              <a:rPr lang="mr-IN" sz="700" dirty="0">
                <a:latin typeface="Monaco"/>
                <a:cs typeface="Monaco"/>
              </a:rPr>
              <a:t>        </a:t>
            </a:r>
            <a:r>
              <a:rPr lang="mr-IN" sz="700" dirty="0">
                <a:solidFill>
                  <a:srgbClr val="000000"/>
                </a:solidFill>
                <a:latin typeface="Monaco"/>
                <a:cs typeface="Monaco"/>
              </a:rPr>
              <a:t>app</a:t>
            </a:r>
            <a:r>
              <a:rPr lang="mr-IN" sz="700" b="1" dirty="0">
                <a:solidFill>
                  <a:srgbClr val="000000"/>
                </a:solidFill>
                <a:latin typeface="Monaco"/>
                <a:cs typeface="Monaco"/>
              </a:rPr>
              <a:t>: hello</a:t>
            </a:r>
          </a:p>
          <a:p>
            <a:r>
              <a:rPr lang="mr-IN" sz="700" dirty="0">
                <a:latin typeface="Monaco"/>
                <a:cs typeface="Monaco"/>
              </a:rPr>
              <a:t>        </a:t>
            </a:r>
            <a:r>
              <a:rPr lang="mr-IN" sz="700" dirty="0">
                <a:solidFill>
                  <a:srgbClr val="000000"/>
                </a:solidFill>
                <a:latin typeface="Monaco"/>
                <a:cs typeface="Monaco"/>
              </a:rPr>
              <a:t>version</a:t>
            </a:r>
            <a:r>
              <a:rPr lang="mr-IN" sz="700" b="1" dirty="0">
                <a:solidFill>
                  <a:srgbClr val="000000"/>
                </a:solidFill>
                <a:latin typeface="Monaco"/>
                <a:cs typeface="Monaco"/>
              </a:rPr>
              <a:t>: v1</a:t>
            </a:r>
          </a:p>
          <a:p>
            <a:r>
              <a:rPr lang="mr-IN" sz="700" dirty="0">
                <a:latin typeface="Monaco"/>
                <a:cs typeface="Monaco"/>
              </a:rPr>
              <a:t>    </a:t>
            </a:r>
            <a:r>
              <a:rPr lang="mr-IN" sz="700" dirty="0">
                <a:solidFill>
                  <a:srgbClr val="000000"/>
                </a:solidFill>
                <a:latin typeface="Monaco"/>
                <a:cs typeface="Monaco"/>
              </a:rPr>
              <a:t>spec</a:t>
            </a:r>
            <a:r>
              <a:rPr lang="mr-IN" sz="700" b="1" dirty="0">
                <a:solidFill>
                  <a:srgbClr val="000000"/>
                </a:solidFill>
                <a:latin typeface="Monaco"/>
                <a:cs typeface="Monaco"/>
              </a:rPr>
              <a:t>:</a:t>
            </a:r>
          </a:p>
          <a:p>
            <a:r>
              <a:rPr lang="es-ES" sz="700" dirty="0">
                <a:latin typeface="Monaco"/>
                <a:cs typeface="Monaco"/>
              </a:rPr>
              <a:t>      </a:t>
            </a:r>
            <a:r>
              <a:rPr lang="es-ES" sz="700" dirty="0" err="1">
                <a:solidFill>
                  <a:srgbClr val="000000"/>
                </a:solidFill>
                <a:latin typeface="Monaco"/>
                <a:cs typeface="Monaco"/>
              </a:rPr>
              <a:t>serviceAccountName</a:t>
            </a:r>
            <a:r>
              <a:rPr lang="es-ES" sz="700" b="1" dirty="0">
                <a:solidFill>
                  <a:srgbClr val="000000"/>
                </a:solidFill>
                <a:latin typeface="Monaco"/>
                <a:cs typeface="Monaco"/>
              </a:rPr>
              <a:t>: </a:t>
            </a:r>
            <a:r>
              <a:rPr lang="es-ES" sz="700" b="1" dirty="0" err="1">
                <a:solidFill>
                  <a:srgbClr val="000000"/>
                </a:solidFill>
                <a:latin typeface="Monaco"/>
                <a:cs typeface="Monaco"/>
              </a:rPr>
              <a:t>helloworld-sa</a:t>
            </a:r>
            <a:endParaRPr lang="es-ES" sz="700" b="1" dirty="0">
              <a:solidFill>
                <a:srgbClr val="000000"/>
              </a:solidFill>
              <a:latin typeface="Monaco"/>
              <a:cs typeface="Monaco"/>
            </a:endParaRPr>
          </a:p>
          <a:p>
            <a:r>
              <a:rPr lang="es-ES" sz="700" dirty="0">
                <a:latin typeface="Monaco"/>
                <a:cs typeface="Monaco"/>
              </a:rPr>
              <a:t>      </a:t>
            </a:r>
            <a:r>
              <a:rPr lang="es-ES" sz="700" dirty="0" err="1">
                <a:solidFill>
                  <a:srgbClr val="000000"/>
                </a:solidFill>
                <a:latin typeface="Monaco"/>
                <a:cs typeface="Monaco"/>
              </a:rPr>
              <a:t>containers</a:t>
            </a:r>
            <a:r>
              <a:rPr lang="es-ES" sz="700" b="1" dirty="0">
                <a:solidFill>
                  <a:srgbClr val="000000"/>
                </a:solidFill>
                <a:latin typeface="Monaco"/>
                <a:cs typeface="Monaco"/>
              </a:rPr>
              <a:t>:</a:t>
            </a:r>
          </a:p>
          <a:p>
            <a:r>
              <a:rPr lang="es-ES" sz="700" dirty="0">
                <a:latin typeface="Monaco"/>
                <a:cs typeface="Monaco"/>
              </a:rPr>
              <a:t>      </a:t>
            </a:r>
            <a:r>
              <a:rPr lang="es-ES" sz="700" b="1" dirty="0">
                <a:solidFill>
                  <a:srgbClr val="000000"/>
                </a:solidFill>
                <a:latin typeface="Monaco"/>
                <a:cs typeface="Monaco"/>
              </a:rPr>
              <a:t>- </a:t>
            </a:r>
            <a:r>
              <a:rPr lang="es-ES" sz="700" b="1" dirty="0" err="1">
                <a:solidFill>
                  <a:srgbClr val="000000"/>
                </a:solidFill>
                <a:latin typeface="Monaco"/>
                <a:cs typeface="Monaco"/>
              </a:rPr>
              <a:t>name</a:t>
            </a:r>
            <a:r>
              <a:rPr lang="es-ES" sz="700" b="1" dirty="0">
                <a:solidFill>
                  <a:srgbClr val="000000"/>
                </a:solidFill>
                <a:latin typeface="Monaco"/>
                <a:cs typeface="Monaco"/>
              </a:rPr>
              <a:t>: </a:t>
            </a:r>
            <a:r>
              <a:rPr lang="es-ES" sz="700" b="1" dirty="0" err="1">
                <a:solidFill>
                  <a:srgbClr val="000000"/>
                </a:solidFill>
                <a:latin typeface="Monaco"/>
                <a:cs typeface="Monaco"/>
              </a:rPr>
              <a:t>helloworld</a:t>
            </a:r>
            <a:endParaRPr lang="es-ES" sz="700" b="1" dirty="0">
              <a:solidFill>
                <a:srgbClr val="000000"/>
              </a:solidFill>
              <a:latin typeface="Monaco"/>
              <a:cs typeface="Monaco"/>
            </a:endParaRPr>
          </a:p>
          <a:p>
            <a:r>
              <a:rPr lang="es-ES" sz="700" dirty="0">
                <a:latin typeface="Monaco"/>
                <a:cs typeface="Monaco"/>
              </a:rPr>
              <a:t>        </a:t>
            </a:r>
            <a:r>
              <a:rPr lang="es-ES" sz="700" dirty="0" err="1">
                <a:solidFill>
                  <a:srgbClr val="000000"/>
                </a:solidFill>
                <a:latin typeface="Monaco"/>
                <a:cs typeface="Monaco"/>
              </a:rPr>
              <a:t>image</a:t>
            </a:r>
            <a:r>
              <a:rPr lang="es-ES" sz="700" b="1" dirty="0">
                <a:solidFill>
                  <a:srgbClr val="000000"/>
                </a:solidFill>
                <a:latin typeface="Monaco"/>
                <a:cs typeface="Monaco"/>
              </a:rPr>
              <a:t>: </a:t>
            </a:r>
            <a:r>
              <a:rPr lang="es-ES" sz="700" b="1" dirty="0" err="1">
                <a:solidFill>
                  <a:srgbClr val="000000"/>
                </a:solidFill>
                <a:latin typeface="Monaco"/>
                <a:cs typeface="Monaco"/>
              </a:rPr>
              <a:t>istio</a:t>
            </a:r>
            <a:r>
              <a:rPr lang="es-ES" sz="700" b="1" dirty="0">
                <a:solidFill>
                  <a:srgbClr val="000000"/>
                </a:solidFill>
                <a:latin typeface="Monaco"/>
                <a:cs typeface="Monaco"/>
              </a:rPr>
              <a:t>/examples-helloworld-v1</a:t>
            </a:r>
          </a:p>
          <a:p>
            <a:r>
              <a:rPr lang="es-ES" sz="700" dirty="0">
                <a:latin typeface="Monaco"/>
                <a:cs typeface="Monaco"/>
              </a:rPr>
              <a:t>        </a:t>
            </a:r>
            <a:r>
              <a:rPr lang="es-ES" sz="700" dirty="0" err="1">
                <a:solidFill>
                  <a:srgbClr val="000000"/>
                </a:solidFill>
                <a:latin typeface="Monaco"/>
                <a:cs typeface="Monaco"/>
              </a:rPr>
              <a:t>imagePullPolicy</a:t>
            </a:r>
            <a:r>
              <a:rPr lang="es-ES" sz="700" b="1" dirty="0">
                <a:solidFill>
                  <a:srgbClr val="000000"/>
                </a:solidFill>
                <a:latin typeface="Monaco"/>
                <a:cs typeface="Monaco"/>
              </a:rPr>
              <a:t>: </a:t>
            </a:r>
            <a:r>
              <a:rPr lang="es-ES" sz="700" b="1" dirty="0" err="1">
                <a:solidFill>
                  <a:srgbClr val="000000"/>
                </a:solidFill>
                <a:latin typeface="Monaco"/>
                <a:cs typeface="Monaco"/>
              </a:rPr>
              <a:t>IfNotPresent</a:t>
            </a:r>
            <a:endParaRPr lang="es-ES" sz="700" b="1" dirty="0">
              <a:solidFill>
                <a:srgbClr val="000000"/>
              </a:solidFill>
              <a:latin typeface="Monaco"/>
              <a:cs typeface="Monaco"/>
            </a:endParaRPr>
          </a:p>
          <a:p>
            <a:r>
              <a:rPr lang="mr-IN" sz="700" dirty="0">
                <a:latin typeface="Monaco"/>
                <a:cs typeface="Monaco"/>
              </a:rPr>
              <a:t>        </a:t>
            </a:r>
            <a:r>
              <a:rPr lang="mr-IN" sz="700" dirty="0">
                <a:solidFill>
                  <a:srgbClr val="000000"/>
                </a:solidFill>
                <a:latin typeface="Monaco"/>
                <a:cs typeface="Monaco"/>
              </a:rPr>
              <a:t>ports</a:t>
            </a:r>
            <a:r>
              <a:rPr lang="mr-IN" sz="700" b="1" dirty="0">
                <a:solidFill>
                  <a:srgbClr val="000000"/>
                </a:solidFill>
                <a:latin typeface="Monaco"/>
                <a:cs typeface="Monaco"/>
              </a:rPr>
              <a:t>:</a:t>
            </a:r>
          </a:p>
          <a:p>
            <a:r>
              <a:rPr lang="de-DE" sz="700" dirty="0">
                <a:latin typeface="Monaco"/>
                <a:cs typeface="Monaco"/>
              </a:rPr>
              <a:t>        </a:t>
            </a:r>
            <a:r>
              <a:rPr lang="de-DE" sz="700" b="1" dirty="0">
                <a:solidFill>
                  <a:srgbClr val="000000"/>
                </a:solidFill>
                <a:latin typeface="Monaco"/>
                <a:cs typeface="Monaco"/>
              </a:rPr>
              <a:t>- </a:t>
            </a:r>
            <a:r>
              <a:rPr lang="de-DE" sz="700" b="1" dirty="0" err="1">
                <a:solidFill>
                  <a:srgbClr val="000000"/>
                </a:solidFill>
                <a:latin typeface="Monaco"/>
                <a:cs typeface="Monaco"/>
              </a:rPr>
              <a:t>containerPort</a:t>
            </a:r>
            <a:r>
              <a:rPr lang="de-DE" sz="700" b="1" dirty="0">
                <a:solidFill>
                  <a:srgbClr val="000000"/>
                </a:solidFill>
                <a:latin typeface="Monaco"/>
                <a:cs typeface="Monaco"/>
              </a:rPr>
              <a:t>: 5000</a:t>
            </a:r>
          </a:p>
        </p:txBody>
      </p:sp>
      <p:sp>
        <p:nvSpPr>
          <p:cNvPr id="113" name="Rectángulo redondeado 112"/>
          <p:cNvSpPr/>
          <p:nvPr/>
        </p:nvSpPr>
        <p:spPr>
          <a:xfrm>
            <a:off x="2759584" y="4858450"/>
            <a:ext cx="633208" cy="238421"/>
          </a:xfrm>
          <a:prstGeom prst="roundRect">
            <a:avLst>
              <a:gd name="adj" fmla="val 6016"/>
            </a:avLst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sz="800" b="1" dirty="0" err="1" smtClean="0">
                <a:solidFill>
                  <a:schemeClr val="tx1"/>
                </a:solidFill>
              </a:rPr>
              <a:t>Deployment</a:t>
            </a:r>
            <a:endParaRPr lang="es-ES" sz="800" b="1" dirty="0">
              <a:solidFill>
                <a:schemeClr val="tx1"/>
              </a:solidFill>
            </a:endParaRPr>
          </a:p>
        </p:txBody>
      </p:sp>
      <p:sp>
        <p:nvSpPr>
          <p:cNvPr id="115" name="Elipse 114"/>
          <p:cNvSpPr>
            <a:spLocks noChangeAspect="1"/>
          </p:cNvSpPr>
          <p:nvPr/>
        </p:nvSpPr>
        <p:spPr>
          <a:xfrm>
            <a:off x="2546620" y="4877478"/>
            <a:ext cx="215997" cy="215997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b="1" dirty="0" smtClean="0"/>
              <a:t>1</a:t>
            </a:r>
            <a:endParaRPr lang="en-US" sz="1000" b="1" dirty="0"/>
          </a:p>
        </p:txBody>
      </p:sp>
      <p:sp>
        <p:nvSpPr>
          <p:cNvPr id="116" name="Elipse 115"/>
          <p:cNvSpPr>
            <a:spLocks noChangeAspect="1"/>
          </p:cNvSpPr>
          <p:nvPr/>
        </p:nvSpPr>
        <p:spPr>
          <a:xfrm>
            <a:off x="2719329" y="2229549"/>
            <a:ext cx="209094" cy="20133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117" name="Elipse 116"/>
          <p:cNvSpPr>
            <a:spLocks noChangeAspect="1"/>
          </p:cNvSpPr>
          <p:nvPr/>
        </p:nvSpPr>
        <p:spPr>
          <a:xfrm>
            <a:off x="6474411" y="2467571"/>
            <a:ext cx="209094" cy="201335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118" name="Elipse 117"/>
          <p:cNvSpPr>
            <a:spLocks noChangeAspect="1"/>
          </p:cNvSpPr>
          <p:nvPr/>
        </p:nvSpPr>
        <p:spPr>
          <a:xfrm>
            <a:off x="6474411" y="2562094"/>
            <a:ext cx="209094" cy="20133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119" name="Elipse 118"/>
          <p:cNvSpPr>
            <a:spLocks noChangeAspect="1"/>
          </p:cNvSpPr>
          <p:nvPr/>
        </p:nvSpPr>
        <p:spPr>
          <a:xfrm>
            <a:off x="6506308" y="3494282"/>
            <a:ext cx="209094" cy="201335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120" name="Rectángulo 119"/>
          <p:cNvSpPr/>
          <p:nvPr/>
        </p:nvSpPr>
        <p:spPr>
          <a:xfrm>
            <a:off x="2646357" y="1368936"/>
            <a:ext cx="4785677" cy="302400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r"/>
            <a:r>
              <a:rPr lang="es-ES" sz="800" dirty="0" err="1" smtClean="0">
                <a:solidFill>
                  <a:schemeClr val="tx1"/>
                </a:solidFill>
              </a:rPr>
              <a:t>Hosting</a:t>
            </a:r>
            <a:r>
              <a:rPr lang="es-ES" sz="800" dirty="0" smtClean="0">
                <a:solidFill>
                  <a:schemeClr val="tx1"/>
                </a:solidFill>
              </a:rPr>
              <a:t> (Amazon EC2, Google Kubernetes, </a:t>
            </a:r>
            <a:r>
              <a:rPr lang="es-ES" sz="800" dirty="0" err="1" smtClean="0">
                <a:solidFill>
                  <a:schemeClr val="tx1"/>
                </a:solidFill>
              </a:rPr>
              <a:t>Minikube</a:t>
            </a:r>
            <a:r>
              <a:rPr lang="es-ES" sz="800" dirty="0" smtClean="0">
                <a:solidFill>
                  <a:schemeClr val="tx1"/>
                </a:solidFill>
              </a:rPr>
              <a:t>, etc.)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121" name="Rectángulo 120"/>
          <p:cNvSpPr/>
          <p:nvPr/>
        </p:nvSpPr>
        <p:spPr>
          <a:xfrm>
            <a:off x="3073639" y="1603893"/>
            <a:ext cx="4251284" cy="270000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r"/>
            <a:r>
              <a:rPr lang="es-ES" sz="800" dirty="0" smtClean="0">
                <a:solidFill>
                  <a:schemeClr val="tx1"/>
                </a:solidFill>
              </a:rPr>
              <a:t>Kubernetes /</a:t>
            </a:r>
            <a:r>
              <a:rPr lang="es-ES" sz="800" dirty="0">
                <a:solidFill>
                  <a:schemeClr val="tx1"/>
                </a:solidFill>
              </a:rPr>
              <a:t> </a:t>
            </a:r>
            <a:r>
              <a:rPr lang="es-ES" sz="800" dirty="0" smtClean="0">
                <a:solidFill>
                  <a:schemeClr val="tx1"/>
                </a:solidFill>
              </a:rPr>
              <a:t>Node</a:t>
            </a:r>
            <a:r>
              <a:rPr lang="es-ES" sz="800" baseline="-25000" dirty="0" smtClean="0">
                <a:solidFill>
                  <a:schemeClr val="tx1"/>
                </a:solidFill>
              </a:rPr>
              <a:t>1</a:t>
            </a:r>
            <a:endParaRPr lang="es-ES" sz="800" baseline="-25000" dirty="0">
              <a:solidFill>
                <a:schemeClr val="tx1"/>
              </a:solidFill>
            </a:endParaRPr>
          </a:p>
        </p:txBody>
      </p:sp>
      <p:sp>
        <p:nvSpPr>
          <p:cNvPr id="122" name="Rectángulo redondeado 121"/>
          <p:cNvSpPr/>
          <p:nvPr/>
        </p:nvSpPr>
        <p:spPr>
          <a:xfrm>
            <a:off x="6236812" y="1946246"/>
            <a:ext cx="935999" cy="2071706"/>
          </a:xfrm>
          <a:prstGeom prst="roundRect">
            <a:avLst>
              <a:gd name="adj" fmla="val 6016"/>
            </a:avLst>
          </a:prstGeom>
          <a:solidFill>
            <a:schemeClr val="bg1">
              <a:lumMod val="85000"/>
            </a:schemeClr>
          </a:solidFill>
          <a:ln w="3175" cap="rnd" cmpd="sng">
            <a:solidFill>
              <a:schemeClr val="tx1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dirty="0" err="1" smtClean="0">
                <a:solidFill>
                  <a:schemeClr val="tx1"/>
                </a:solidFill>
              </a:rPr>
              <a:t>Namespace</a:t>
            </a:r>
            <a:r>
              <a:rPr lang="es-ES" sz="800" baseline="-25000" dirty="0" err="1" smtClean="0">
                <a:solidFill>
                  <a:schemeClr val="tx1"/>
                </a:solidFill>
              </a:rPr>
              <a:t>A</a:t>
            </a:r>
            <a:endParaRPr lang="es-ES" sz="800" baseline="-25000" dirty="0">
              <a:solidFill>
                <a:schemeClr val="tx1"/>
              </a:solidFill>
            </a:endParaRPr>
          </a:p>
        </p:txBody>
      </p:sp>
      <p:sp>
        <p:nvSpPr>
          <p:cNvPr id="123" name="Elipse 122"/>
          <p:cNvSpPr>
            <a:spLocks noChangeAspect="1"/>
          </p:cNvSpPr>
          <p:nvPr/>
        </p:nvSpPr>
        <p:spPr>
          <a:xfrm>
            <a:off x="5068684" y="3064344"/>
            <a:ext cx="209094" cy="201335"/>
          </a:xfrm>
          <a:prstGeom prst="ellipse">
            <a:avLst/>
          </a:prstGeom>
          <a:solidFill>
            <a:schemeClr val="accent5"/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124" name="Elipse 123"/>
          <p:cNvSpPr>
            <a:spLocks noChangeAspect="1"/>
          </p:cNvSpPr>
          <p:nvPr/>
        </p:nvSpPr>
        <p:spPr>
          <a:xfrm>
            <a:off x="5072864" y="2524238"/>
            <a:ext cx="209094" cy="20133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125" name="Elipse 124"/>
          <p:cNvSpPr>
            <a:spLocks noChangeAspect="1"/>
          </p:cNvSpPr>
          <p:nvPr/>
        </p:nvSpPr>
        <p:spPr>
          <a:xfrm>
            <a:off x="5068684" y="1978229"/>
            <a:ext cx="209094" cy="20133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126" name="Elipse 125"/>
          <p:cNvSpPr>
            <a:spLocks noChangeAspect="1"/>
          </p:cNvSpPr>
          <p:nvPr/>
        </p:nvSpPr>
        <p:spPr>
          <a:xfrm>
            <a:off x="5551391" y="1983631"/>
            <a:ext cx="209094" cy="20133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127" name="Elipse 126"/>
          <p:cNvSpPr>
            <a:spLocks noChangeAspect="1"/>
          </p:cNvSpPr>
          <p:nvPr/>
        </p:nvSpPr>
        <p:spPr>
          <a:xfrm>
            <a:off x="5551391" y="2559806"/>
            <a:ext cx="209094" cy="201335"/>
          </a:xfrm>
          <a:prstGeom prst="ellipse">
            <a:avLst/>
          </a:prstGeom>
          <a:solidFill>
            <a:schemeClr val="accent5"/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128" name="Elipse 127"/>
          <p:cNvSpPr>
            <a:spLocks noChangeAspect="1"/>
          </p:cNvSpPr>
          <p:nvPr/>
        </p:nvSpPr>
        <p:spPr>
          <a:xfrm>
            <a:off x="5551391" y="2623824"/>
            <a:ext cx="209094" cy="20133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129" name="Rectángulo redondeado 128"/>
          <p:cNvSpPr/>
          <p:nvPr/>
        </p:nvSpPr>
        <p:spPr>
          <a:xfrm>
            <a:off x="4827045" y="1788741"/>
            <a:ext cx="1043999" cy="1715366"/>
          </a:xfrm>
          <a:prstGeom prst="roundRect">
            <a:avLst>
              <a:gd name="adj" fmla="val 6016"/>
            </a:avLst>
          </a:prstGeom>
          <a:solidFill>
            <a:schemeClr val="bg1">
              <a:lumMod val="85000"/>
            </a:schemeClr>
          </a:solidFill>
          <a:ln w="3175" cap="rnd" cmpd="sng">
            <a:solidFill>
              <a:schemeClr val="tx1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dirty="0" err="1" smtClean="0">
                <a:solidFill>
                  <a:schemeClr val="tx1"/>
                </a:solidFill>
              </a:rPr>
              <a:t>Namespace</a:t>
            </a:r>
            <a:r>
              <a:rPr lang="es-ES" sz="800" baseline="-25000" dirty="0" err="1">
                <a:solidFill>
                  <a:schemeClr val="tx1"/>
                </a:solidFill>
              </a:rPr>
              <a:t>A</a:t>
            </a:r>
            <a:endParaRPr lang="es-ES" sz="800" baseline="-25000" dirty="0">
              <a:solidFill>
                <a:schemeClr val="tx1"/>
              </a:solidFill>
            </a:endParaRPr>
          </a:p>
        </p:txBody>
      </p:sp>
      <p:sp>
        <p:nvSpPr>
          <p:cNvPr id="130" name="Rectángulo 129"/>
          <p:cNvSpPr/>
          <p:nvPr/>
        </p:nvSpPr>
        <p:spPr>
          <a:xfrm>
            <a:off x="5072864" y="2523993"/>
            <a:ext cx="683996" cy="340731"/>
          </a:xfrm>
          <a:prstGeom prst="rect">
            <a:avLst/>
          </a:prstGeom>
          <a:solidFill>
            <a:srgbClr val="FD8008"/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NodePort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131" name="Rectángulo 130"/>
          <p:cNvSpPr/>
          <p:nvPr/>
        </p:nvSpPr>
        <p:spPr>
          <a:xfrm>
            <a:off x="5072864" y="1975128"/>
            <a:ext cx="683996" cy="340731"/>
          </a:xfrm>
          <a:prstGeom prst="rect">
            <a:avLst/>
          </a:prstGeom>
          <a:solidFill>
            <a:srgbClr val="FD8008"/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LoadBalancer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132" name="Rectángulo 131"/>
          <p:cNvSpPr/>
          <p:nvPr/>
        </p:nvSpPr>
        <p:spPr>
          <a:xfrm>
            <a:off x="5072864" y="3062998"/>
            <a:ext cx="683996" cy="340731"/>
          </a:xfrm>
          <a:prstGeom prst="rect">
            <a:avLst/>
          </a:prstGeom>
          <a:solidFill>
            <a:srgbClr val="FD8008"/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ClusterIP</a:t>
            </a:r>
            <a:endParaRPr lang="es-ES" sz="800" dirty="0">
              <a:solidFill>
                <a:schemeClr val="tx1"/>
              </a:solidFill>
            </a:endParaRPr>
          </a:p>
        </p:txBody>
      </p:sp>
      <p:cxnSp>
        <p:nvCxnSpPr>
          <p:cNvPr id="133" name="Conector recto 132"/>
          <p:cNvCxnSpPr>
            <a:stCxn id="152" idx="2"/>
            <a:endCxn id="153" idx="2"/>
          </p:cNvCxnSpPr>
          <p:nvPr/>
        </p:nvCxnSpPr>
        <p:spPr>
          <a:xfrm>
            <a:off x="6103198" y="2811628"/>
            <a:ext cx="2000" cy="690212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34" name="Conector recto 133"/>
          <p:cNvCxnSpPr>
            <a:stCxn id="126" idx="6"/>
            <a:endCxn id="141" idx="0"/>
          </p:cNvCxnSpPr>
          <p:nvPr/>
        </p:nvCxnSpPr>
        <p:spPr>
          <a:xfrm flipV="1">
            <a:off x="5760485" y="2082730"/>
            <a:ext cx="253740" cy="1569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35" name="Conector recto 134"/>
          <p:cNvCxnSpPr>
            <a:stCxn id="136" idx="2"/>
            <a:endCxn id="125" idx="2"/>
          </p:cNvCxnSpPr>
          <p:nvPr/>
        </p:nvCxnSpPr>
        <p:spPr>
          <a:xfrm>
            <a:off x="3258858" y="2077224"/>
            <a:ext cx="1809826" cy="1673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36" name="Arco 135"/>
          <p:cNvSpPr>
            <a:spLocks noChangeAspect="1"/>
          </p:cNvSpPr>
          <p:nvPr/>
        </p:nvSpPr>
        <p:spPr>
          <a:xfrm rot="16200000">
            <a:off x="3169884" y="2077682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37" name="Conector recto 136"/>
          <p:cNvCxnSpPr>
            <a:stCxn id="138" idx="0"/>
            <a:endCxn id="136" idx="0"/>
          </p:cNvCxnSpPr>
          <p:nvPr/>
        </p:nvCxnSpPr>
        <p:spPr>
          <a:xfrm flipV="1">
            <a:off x="3170179" y="2166197"/>
            <a:ext cx="164" cy="75703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38" name="Arco 137"/>
          <p:cNvSpPr>
            <a:spLocks noChangeAspect="1"/>
          </p:cNvSpPr>
          <p:nvPr/>
        </p:nvSpPr>
        <p:spPr>
          <a:xfrm rot="5400000">
            <a:off x="2992691" y="2153385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39" name="Conector recto 138"/>
          <p:cNvCxnSpPr>
            <a:stCxn id="116" idx="6"/>
            <a:endCxn id="138" idx="2"/>
          </p:cNvCxnSpPr>
          <p:nvPr/>
        </p:nvCxnSpPr>
        <p:spPr>
          <a:xfrm>
            <a:off x="2928423" y="2330217"/>
            <a:ext cx="153241" cy="656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solid"/>
            <a:headEnd type="arrow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40" name="Arco 139"/>
          <p:cNvSpPr>
            <a:spLocks noChangeAspect="1"/>
          </p:cNvSpPr>
          <p:nvPr/>
        </p:nvSpPr>
        <p:spPr>
          <a:xfrm rot="10800000">
            <a:off x="6103198" y="2389691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1" name="Arco 140"/>
          <p:cNvSpPr>
            <a:spLocks noChangeAspect="1"/>
          </p:cNvSpPr>
          <p:nvPr/>
        </p:nvSpPr>
        <p:spPr>
          <a:xfrm>
            <a:off x="5925252" y="2082730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42" name="Conector recto 141"/>
          <p:cNvCxnSpPr>
            <a:stCxn id="141" idx="2"/>
            <a:endCxn id="140" idx="2"/>
          </p:cNvCxnSpPr>
          <p:nvPr/>
        </p:nvCxnSpPr>
        <p:spPr>
          <a:xfrm>
            <a:off x="6103198" y="2171245"/>
            <a:ext cx="0" cy="306960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43" name="Conector recto 142"/>
          <p:cNvCxnSpPr>
            <a:endCxn id="116" idx="2"/>
          </p:cNvCxnSpPr>
          <p:nvPr/>
        </p:nvCxnSpPr>
        <p:spPr>
          <a:xfrm>
            <a:off x="1255580" y="2330217"/>
            <a:ext cx="1463749" cy="0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headEnd type="arrow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44" name="Rectángulo 143"/>
          <p:cNvSpPr/>
          <p:nvPr/>
        </p:nvSpPr>
        <p:spPr>
          <a:xfrm>
            <a:off x="2273182" y="1808439"/>
            <a:ext cx="748923" cy="273272"/>
          </a:xfrm>
          <a:prstGeom prst="rect">
            <a:avLst/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dirty="0" smtClean="0">
                <a:solidFill>
                  <a:schemeClr val="tx1"/>
                </a:solidFill>
              </a:rPr>
              <a:t>Edge</a:t>
            </a:r>
            <a:r>
              <a:rPr lang="es-ES" sz="800" dirty="0" smtClean="0">
                <a:solidFill>
                  <a:schemeClr val="tx1"/>
                </a:solidFill>
              </a:rPr>
              <a:t> Proxy</a:t>
            </a:r>
          </a:p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(Load </a:t>
            </a:r>
            <a:r>
              <a:rPr lang="en-GB" sz="800" dirty="0" smtClean="0">
                <a:solidFill>
                  <a:schemeClr val="tx1"/>
                </a:solidFill>
              </a:rPr>
              <a:t>Balancer</a:t>
            </a:r>
            <a:r>
              <a:rPr lang="es-ES" sz="800" dirty="0" smtClean="0">
                <a:solidFill>
                  <a:schemeClr val="tx1"/>
                </a:solidFill>
              </a:rPr>
              <a:t>)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145" name="Y 144"/>
          <p:cNvSpPr>
            <a:spLocks noChangeAspect="1"/>
          </p:cNvSpPr>
          <p:nvPr/>
        </p:nvSpPr>
        <p:spPr>
          <a:xfrm>
            <a:off x="2360288" y="2096434"/>
            <a:ext cx="577952" cy="576000"/>
          </a:xfrm>
          <a:prstGeom prst="flowChartSummingJunction">
            <a:avLst/>
          </a:prstGeom>
          <a:solidFill>
            <a:srgbClr val="000080"/>
          </a:solidFill>
          <a:ln w="3175" cap="rnd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146" name="CuadroTexto 145"/>
          <p:cNvSpPr txBox="1"/>
          <p:nvPr/>
        </p:nvSpPr>
        <p:spPr>
          <a:xfrm>
            <a:off x="4879680" y="3037838"/>
            <a:ext cx="158923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600" dirty="0" smtClean="0"/>
              <a:t>Port</a:t>
            </a:r>
            <a:r>
              <a:rPr lang="en-GB" sz="600" baseline="-25000" dirty="0" smtClean="0"/>
              <a:t>3</a:t>
            </a:r>
            <a:endParaRPr lang="es-ES" sz="600" baseline="-25000" dirty="0"/>
          </a:p>
        </p:txBody>
      </p:sp>
      <p:sp>
        <p:nvSpPr>
          <p:cNvPr id="147" name="CuadroTexto 146"/>
          <p:cNvSpPr txBox="1"/>
          <p:nvPr/>
        </p:nvSpPr>
        <p:spPr>
          <a:xfrm>
            <a:off x="4706812" y="2666457"/>
            <a:ext cx="318634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600" dirty="0" smtClean="0"/>
              <a:t>nodePort</a:t>
            </a:r>
            <a:r>
              <a:rPr lang="es-ES" sz="600" baseline="-25000" dirty="0" smtClean="0"/>
              <a:t>2</a:t>
            </a:r>
            <a:endParaRPr lang="es-ES" sz="600" baseline="-25000" dirty="0"/>
          </a:p>
        </p:txBody>
      </p:sp>
      <p:sp>
        <p:nvSpPr>
          <p:cNvPr id="148" name="CuadroTexto 147"/>
          <p:cNvSpPr txBox="1"/>
          <p:nvPr/>
        </p:nvSpPr>
        <p:spPr>
          <a:xfrm>
            <a:off x="4883934" y="2501066"/>
            <a:ext cx="158923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s-ES_tradnl" sz="600" dirty="0" smtClean="0"/>
              <a:t>Port</a:t>
            </a:r>
            <a:r>
              <a:rPr lang="es-ES_tradnl" sz="600" baseline="-25000" dirty="0" smtClean="0"/>
              <a:t>2</a:t>
            </a:r>
            <a:endParaRPr lang="es-ES" sz="600" baseline="-25000" dirty="0"/>
          </a:p>
        </p:txBody>
      </p:sp>
      <p:sp>
        <p:nvSpPr>
          <p:cNvPr id="149" name="Rectángulo 148"/>
          <p:cNvSpPr/>
          <p:nvPr/>
        </p:nvSpPr>
        <p:spPr>
          <a:xfrm>
            <a:off x="5130330" y="2706658"/>
            <a:ext cx="577080" cy="123111"/>
          </a:xfrm>
          <a:prstGeom prst="rect">
            <a:avLst/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800" dirty="0" smtClean="0">
                <a:solidFill>
                  <a:schemeClr val="tx1"/>
                </a:solidFill>
              </a:rPr>
              <a:t>(hello-svc-np)</a:t>
            </a:r>
            <a:endParaRPr lang="en-US" sz="800" dirty="0">
              <a:solidFill>
                <a:schemeClr val="tx1"/>
              </a:solidFill>
            </a:endParaRPr>
          </a:p>
        </p:txBody>
      </p:sp>
      <p:cxnSp>
        <p:nvCxnSpPr>
          <p:cNvPr id="150" name="Conector recto 149"/>
          <p:cNvCxnSpPr>
            <a:stCxn id="213" idx="2"/>
            <a:endCxn id="154" idx="2"/>
          </p:cNvCxnSpPr>
          <p:nvPr/>
        </p:nvCxnSpPr>
        <p:spPr>
          <a:xfrm>
            <a:off x="4501260" y="2770800"/>
            <a:ext cx="538087" cy="3526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headEnd type="none"/>
            <a:tailEnd type="none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51" name="Conector recto 150"/>
          <p:cNvCxnSpPr>
            <a:stCxn id="128" idx="6"/>
            <a:endCxn id="152" idx="0"/>
          </p:cNvCxnSpPr>
          <p:nvPr/>
        </p:nvCxnSpPr>
        <p:spPr>
          <a:xfrm flipV="1">
            <a:off x="5760485" y="2723113"/>
            <a:ext cx="253740" cy="1379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headEnd type="none" w="sm" len="sm"/>
            <a:tailEnd type="none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52" name="Arco 151"/>
          <p:cNvSpPr>
            <a:spLocks noChangeAspect="1"/>
          </p:cNvSpPr>
          <p:nvPr/>
        </p:nvSpPr>
        <p:spPr>
          <a:xfrm>
            <a:off x="5925252" y="2723113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3" name="Arco 152"/>
          <p:cNvSpPr>
            <a:spLocks noChangeAspect="1"/>
          </p:cNvSpPr>
          <p:nvPr/>
        </p:nvSpPr>
        <p:spPr>
          <a:xfrm rot="10800000">
            <a:off x="6105198" y="3413326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4" name="Elipse 153"/>
          <p:cNvSpPr>
            <a:spLocks noChangeAspect="1"/>
          </p:cNvSpPr>
          <p:nvPr/>
        </p:nvSpPr>
        <p:spPr>
          <a:xfrm>
            <a:off x="5039347" y="2737778"/>
            <a:ext cx="72653" cy="73096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Elipse 154"/>
          <p:cNvSpPr>
            <a:spLocks noChangeAspect="1"/>
          </p:cNvSpPr>
          <p:nvPr/>
        </p:nvSpPr>
        <p:spPr>
          <a:xfrm>
            <a:off x="5037446" y="3128464"/>
            <a:ext cx="72653" cy="73096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Elipse 155"/>
          <p:cNvSpPr>
            <a:spLocks noChangeAspect="1"/>
          </p:cNvSpPr>
          <p:nvPr/>
        </p:nvSpPr>
        <p:spPr>
          <a:xfrm>
            <a:off x="5037899" y="2585176"/>
            <a:ext cx="72653" cy="73096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CuadroTexto 156"/>
          <p:cNvSpPr txBox="1"/>
          <p:nvPr/>
        </p:nvSpPr>
        <p:spPr>
          <a:xfrm>
            <a:off x="4732732" y="2182130"/>
            <a:ext cx="318634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600" dirty="0" smtClean="0"/>
              <a:t>nodePort</a:t>
            </a:r>
            <a:r>
              <a:rPr lang="es-ES" sz="600" baseline="-25000" dirty="0"/>
              <a:t>1</a:t>
            </a:r>
          </a:p>
        </p:txBody>
      </p:sp>
      <p:sp>
        <p:nvSpPr>
          <p:cNvPr id="158" name="Elipse 157"/>
          <p:cNvSpPr>
            <a:spLocks noChangeAspect="1"/>
          </p:cNvSpPr>
          <p:nvPr/>
        </p:nvSpPr>
        <p:spPr>
          <a:xfrm>
            <a:off x="5039347" y="2191243"/>
            <a:ext cx="72653" cy="73096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Elipse 158"/>
          <p:cNvSpPr>
            <a:spLocks noChangeAspect="1"/>
          </p:cNvSpPr>
          <p:nvPr/>
        </p:nvSpPr>
        <p:spPr>
          <a:xfrm>
            <a:off x="5039347" y="2040675"/>
            <a:ext cx="72653" cy="73096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CuadroTexto 159"/>
          <p:cNvSpPr txBox="1"/>
          <p:nvPr/>
        </p:nvSpPr>
        <p:spPr>
          <a:xfrm>
            <a:off x="4881853" y="1959953"/>
            <a:ext cx="158923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s-ES_tradnl" sz="600" dirty="0" smtClean="0"/>
              <a:t>Port</a:t>
            </a:r>
            <a:r>
              <a:rPr lang="es-ES_tradnl" sz="600" baseline="-25000" dirty="0" smtClean="0"/>
              <a:t>1</a:t>
            </a:r>
            <a:endParaRPr lang="es-ES" sz="600" baseline="-25000" dirty="0"/>
          </a:p>
        </p:txBody>
      </p:sp>
      <p:sp>
        <p:nvSpPr>
          <p:cNvPr id="161" name="Rectángulo 160"/>
          <p:cNvSpPr/>
          <p:nvPr/>
        </p:nvSpPr>
        <p:spPr>
          <a:xfrm>
            <a:off x="3001722" y="3128463"/>
            <a:ext cx="1367999" cy="1187999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r"/>
            <a:endParaRPr lang="es-ES" sz="800" baseline="-25000" dirty="0">
              <a:solidFill>
                <a:schemeClr val="tx1"/>
              </a:solidFill>
            </a:endParaRPr>
          </a:p>
        </p:txBody>
      </p:sp>
      <p:sp>
        <p:nvSpPr>
          <p:cNvPr id="162" name="Rectángulo 161"/>
          <p:cNvSpPr/>
          <p:nvPr/>
        </p:nvSpPr>
        <p:spPr>
          <a:xfrm>
            <a:off x="3076751" y="3191821"/>
            <a:ext cx="1224000" cy="1116000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es-ES" sz="800" dirty="0" smtClean="0">
                <a:solidFill>
                  <a:schemeClr val="tx1"/>
                </a:solidFill>
              </a:rPr>
              <a:t>Node</a:t>
            </a:r>
            <a:r>
              <a:rPr lang="es-ES" sz="800" baseline="-25000" dirty="0">
                <a:solidFill>
                  <a:schemeClr val="tx1"/>
                </a:solidFill>
              </a:rPr>
              <a:t>2</a:t>
            </a:r>
          </a:p>
        </p:txBody>
      </p:sp>
      <p:cxnSp>
        <p:nvCxnSpPr>
          <p:cNvPr id="163" name="Conector recto 162"/>
          <p:cNvCxnSpPr>
            <a:stCxn id="164" idx="0"/>
            <a:endCxn id="213" idx="0"/>
          </p:cNvCxnSpPr>
          <p:nvPr/>
        </p:nvCxnSpPr>
        <p:spPr>
          <a:xfrm flipV="1">
            <a:off x="4411125" y="2859773"/>
            <a:ext cx="1620" cy="924581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64" name="Arco 163"/>
          <p:cNvSpPr>
            <a:spLocks noChangeAspect="1"/>
          </p:cNvSpPr>
          <p:nvPr/>
        </p:nvSpPr>
        <p:spPr>
          <a:xfrm rot="5400000">
            <a:off x="4233637" y="3695839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87" name="Conector recto 186"/>
          <p:cNvCxnSpPr>
            <a:stCxn id="246" idx="3"/>
            <a:endCxn id="164" idx="2"/>
          </p:cNvCxnSpPr>
          <p:nvPr/>
        </p:nvCxnSpPr>
        <p:spPr>
          <a:xfrm flipV="1">
            <a:off x="4056969" y="3873327"/>
            <a:ext cx="265641" cy="7981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headEnd type="arrow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90" name="CuadroTexto 189"/>
          <p:cNvSpPr txBox="1"/>
          <p:nvPr/>
        </p:nvSpPr>
        <p:spPr>
          <a:xfrm>
            <a:off x="561166" y="3669425"/>
            <a:ext cx="2670991" cy="407804"/>
          </a:xfrm>
          <a:prstGeom prst="rect">
            <a:avLst/>
          </a:prstGeom>
          <a:noFill/>
        </p:spPr>
        <p:txBody>
          <a:bodyPr wrap="none" lIns="0" tIns="0" rIns="0" bIns="0" rtlCol="0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s-ES_tradnl" sz="600" dirty="0" smtClean="0">
                <a:latin typeface="Consolas"/>
                <a:cs typeface="Consolas"/>
              </a:rPr>
              <a:t>http://&lt;</a:t>
            </a:r>
            <a:r>
              <a:rPr lang="es-ES_tradnl" sz="600" dirty="0" err="1" smtClean="0">
                <a:latin typeface="Consolas"/>
                <a:cs typeface="Consolas"/>
              </a:rPr>
              <a:t>clusterIP</a:t>
            </a:r>
            <a:r>
              <a:rPr lang="es-ES_tradnl" sz="600" dirty="0" smtClean="0">
                <a:latin typeface="Consolas"/>
                <a:cs typeface="Consolas"/>
              </a:rPr>
              <a:t>&gt;:&lt;nodePort&gt;/</a:t>
            </a:r>
            <a:r>
              <a:rPr lang="es-ES_tradnl" sz="600" dirty="0" err="1" smtClean="0">
                <a:latin typeface="Consolas"/>
                <a:cs typeface="Consolas"/>
              </a:rPr>
              <a:t>hello</a:t>
            </a:r>
            <a:r>
              <a:rPr lang="es-ES_tradnl" sz="600" dirty="0" smtClean="0">
                <a:latin typeface="Consolas"/>
                <a:cs typeface="Consolas"/>
              </a:rPr>
              <a:t/>
            </a:r>
            <a:br>
              <a:rPr lang="es-ES_tradnl" sz="600" dirty="0" smtClean="0">
                <a:latin typeface="Consolas"/>
                <a:cs typeface="Consolas"/>
              </a:rPr>
            </a:br>
            <a:r>
              <a:rPr lang="es-ES_tradnl" sz="600" dirty="0" smtClean="0">
                <a:latin typeface="Consolas"/>
                <a:cs typeface="Consolas"/>
              </a:rPr>
              <a:t>http</a:t>
            </a:r>
            <a:r>
              <a:rPr lang="es-ES_tradnl" sz="600" dirty="0">
                <a:latin typeface="Consolas"/>
                <a:cs typeface="Consolas"/>
              </a:rPr>
              <a:t>://&lt;</a:t>
            </a:r>
            <a:r>
              <a:rPr lang="es-ES_tradnl" sz="600" dirty="0" err="1">
                <a:latin typeface="Consolas"/>
                <a:cs typeface="Consolas"/>
              </a:rPr>
              <a:t>NodeIP</a:t>
            </a:r>
            <a:r>
              <a:rPr lang="es-ES_tradnl" sz="600" dirty="0">
                <a:latin typeface="Consolas"/>
                <a:cs typeface="Consolas"/>
              </a:rPr>
              <a:t>&gt;:&lt;nodePort&gt;/</a:t>
            </a:r>
            <a:r>
              <a:rPr lang="es-ES_tradnl" sz="600" dirty="0" err="1" smtClean="0">
                <a:latin typeface="Consolas"/>
                <a:cs typeface="Consolas"/>
              </a:rPr>
              <a:t>hello</a:t>
            </a:r>
            <a:r>
              <a:rPr lang="es-ES" sz="600" baseline="-25000" dirty="0" smtClean="0">
                <a:latin typeface="Consolas"/>
                <a:cs typeface="Consolas"/>
              </a:rPr>
              <a:t/>
            </a:r>
            <a:br>
              <a:rPr lang="es-ES" sz="600" baseline="-25000" dirty="0" smtClean="0">
                <a:latin typeface="Consolas"/>
                <a:cs typeface="Consolas"/>
              </a:rPr>
            </a:br>
            <a:r>
              <a:rPr lang="es-ES_tradnl" sz="600" dirty="0" smtClean="0">
                <a:latin typeface="Consolas"/>
                <a:cs typeface="Consolas"/>
              </a:rPr>
              <a:t>http</a:t>
            </a:r>
            <a:r>
              <a:rPr lang="es-ES_tradnl" sz="600" dirty="0">
                <a:latin typeface="Consolas"/>
                <a:cs typeface="Consolas"/>
              </a:rPr>
              <a:t>://&lt;</a:t>
            </a:r>
            <a:r>
              <a:rPr lang="es-ES_tradnl" sz="600" dirty="0" err="1">
                <a:latin typeface="Consolas"/>
                <a:cs typeface="Consolas"/>
              </a:rPr>
              <a:t>ServiceName</a:t>
            </a:r>
            <a:r>
              <a:rPr lang="es-ES_tradnl" sz="600" dirty="0">
                <a:latin typeface="Consolas"/>
                <a:cs typeface="Consolas"/>
              </a:rPr>
              <a:t>&gt;.&lt;</a:t>
            </a:r>
            <a:r>
              <a:rPr lang="es-ES_tradnl" sz="600" dirty="0" err="1">
                <a:latin typeface="Consolas"/>
                <a:cs typeface="Consolas"/>
              </a:rPr>
              <a:t>NameSpace</a:t>
            </a:r>
            <a:r>
              <a:rPr lang="es-ES_tradnl" sz="600" dirty="0">
                <a:latin typeface="Consolas"/>
                <a:cs typeface="Consolas"/>
              </a:rPr>
              <a:t>&gt;.</a:t>
            </a:r>
            <a:r>
              <a:rPr lang="es-ES_tradnl" sz="600" dirty="0" err="1">
                <a:latin typeface="Consolas"/>
                <a:cs typeface="Consolas"/>
              </a:rPr>
              <a:t>svc.cluster.local</a:t>
            </a:r>
            <a:r>
              <a:rPr lang="es-ES_tradnl" sz="600" dirty="0">
                <a:latin typeface="Consolas"/>
                <a:cs typeface="Consolas"/>
              </a:rPr>
              <a:t>:&lt;</a:t>
            </a:r>
            <a:r>
              <a:rPr lang="es-ES_tradnl" sz="600" dirty="0" err="1">
                <a:latin typeface="Consolas"/>
                <a:cs typeface="Consolas"/>
              </a:rPr>
              <a:t>port</a:t>
            </a:r>
            <a:r>
              <a:rPr lang="es-ES_tradnl" sz="600" dirty="0">
                <a:latin typeface="Consolas"/>
                <a:cs typeface="Consolas"/>
              </a:rPr>
              <a:t>&gt;/</a:t>
            </a:r>
            <a:r>
              <a:rPr lang="es-ES_tradnl" sz="600" dirty="0" err="1" smtClean="0">
                <a:latin typeface="Consolas"/>
                <a:cs typeface="Consolas"/>
              </a:rPr>
              <a:t>hello</a:t>
            </a:r>
            <a:endParaRPr lang="es-ES" sz="600" baseline="-25000" dirty="0">
              <a:latin typeface="Consolas"/>
              <a:cs typeface="Consolas"/>
            </a:endParaRPr>
          </a:p>
        </p:txBody>
      </p:sp>
      <p:sp>
        <p:nvSpPr>
          <p:cNvPr id="213" name="Arco 212"/>
          <p:cNvSpPr>
            <a:spLocks noChangeAspect="1"/>
          </p:cNvSpPr>
          <p:nvPr/>
        </p:nvSpPr>
        <p:spPr>
          <a:xfrm rot="16200000">
            <a:off x="4412286" y="2771258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4" name="Rectángulo redondeado 213"/>
          <p:cNvSpPr/>
          <p:nvPr/>
        </p:nvSpPr>
        <p:spPr>
          <a:xfrm>
            <a:off x="7898353" y="1340768"/>
            <a:ext cx="465053" cy="517020"/>
          </a:xfrm>
          <a:prstGeom prst="roundRect">
            <a:avLst>
              <a:gd name="adj" fmla="val 8040"/>
            </a:avLst>
          </a:prstGeom>
          <a:solidFill>
            <a:srgbClr val="000080"/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dirty="0" smtClean="0">
                <a:solidFill>
                  <a:schemeClr val="bg1"/>
                </a:solidFill>
              </a:rPr>
              <a:t>Docker Registry</a:t>
            </a:r>
            <a:endParaRPr lang="es-ES" sz="800" dirty="0">
              <a:solidFill>
                <a:schemeClr val="bg1"/>
              </a:solidFill>
            </a:endParaRPr>
          </a:p>
        </p:txBody>
      </p:sp>
      <p:cxnSp>
        <p:nvCxnSpPr>
          <p:cNvPr id="215" name="Conector recto 214"/>
          <p:cNvCxnSpPr>
            <a:endCxn id="214" idx="1"/>
          </p:cNvCxnSpPr>
          <p:nvPr/>
        </p:nvCxnSpPr>
        <p:spPr>
          <a:xfrm flipV="1">
            <a:off x="7167392" y="1599278"/>
            <a:ext cx="730961" cy="375850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sysDot"/>
            <a:headEnd type="arrow" w="sm" len="sm"/>
            <a:tailEnd type="arrow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217" name="Rectángulo redondeado 216"/>
          <p:cNvSpPr/>
          <p:nvPr/>
        </p:nvSpPr>
        <p:spPr>
          <a:xfrm>
            <a:off x="5783100" y="3738103"/>
            <a:ext cx="423130" cy="238421"/>
          </a:xfrm>
          <a:prstGeom prst="roundRect">
            <a:avLst>
              <a:gd name="adj" fmla="val 6016"/>
            </a:avLst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sz="800" dirty="0" smtClean="0">
                <a:solidFill>
                  <a:schemeClr val="tx1"/>
                </a:solidFill>
              </a:rPr>
              <a:t>Services</a:t>
            </a:r>
            <a:endParaRPr lang="es-ES" sz="800" dirty="0">
              <a:solidFill>
                <a:schemeClr val="tx1"/>
              </a:solidFill>
            </a:endParaRPr>
          </a:p>
        </p:txBody>
      </p:sp>
      <p:cxnSp>
        <p:nvCxnSpPr>
          <p:cNvPr id="218" name="Conector recto 217"/>
          <p:cNvCxnSpPr>
            <a:endCxn id="234" idx="1"/>
          </p:cNvCxnSpPr>
          <p:nvPr/>
        </p:nvCxnSpPr>
        <p:spPr>
          <a:xfrm>
            <a:off x="5760485" y="3504107"/>
            <a:ext cx="133339" cy="134212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sysDot"/>
            <a:headEnd type="arrow" w="sm" len="sm"/>
            <a:tailEnd type="none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221" name="Rectángulo redondeado 220"/>
          <p:cNvSpPr/>
          <p:nvPr/>
        </p:nvSpPr>
        <p:spPr>
          <a:xfrm>
            <a:off x="6391525" y="2119974"/>
            <a:ext cx="647999" cy="851935"/>
          </a:xfrm>
          <a:prstGeom prst="roundRect">
            <a:avLst>
              <a:gd name="adj" fmla="val 8040"/>
            </a:avLst>
          </a:prstGeom>
          <a:solidFill>
            <a:schemeClr val="bg1">
              <a:lumMod val="7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Pod</a:t>
            </a:r>
            <a:r>
              <a:rPr lang="es-ES" sz="800" baseline="-25000" dirty="0" smtClean="0">
                <a:solidFill>
                  <a:schemeClr val="tx1"/>
                </a:solidFill>
              </a:rPr>
              <a:t>1</a:t>
            </a:r>
            <a:endParaRPr lang="es-ES" sz="800" baseline="-25000" dirty="0">
              <a:solidFill>
                <a:schemeClr val="tx1"/>
              </a:solidFill>
            </a:endParaRPr>
          </a:p>
        </p:txBody>
      </p:sp>
      <p:sp>
        <p:nvSpPr>
          <p:cNvPr id="224" name="Rectángulo redondeado 223"/>
          <p:cNvSpPr/>
          <p:nvPr/>
        </p:nvSpPr>
        <p:spPr>
          <a:xfrm>
            <a:off x="6475924" y="2362067"/>
            <a:ext cx="465053" cy="517020"/>
          </a:xfrm>
          <a:prstGeom prst="roundRect">
            <a:avLst>
              <a:gd name="adj" fmla="val 8040"/>
            </a:avLst>
          </a:prstGeom>
          <a:solidFill>
            <a:schemeClr val="bg2">
              <a:lumMod val="75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Docker</a:t>
            </a:r>
            <a:r>
              <a:rPr lang="es-ES" sz="800" baseline="-25000" dirty="0" smtClean="0">
                <a:solidFill>
                  <a:schemeClr val="tx1"/>
                </a:solidFill>
              </a:rPr>
              <a:t>1</a:t>
            </a:r>
            <a:endParaRPr lang="es-ES" sz="800" baseline="-25000" dirty="0">
              <a:solidFill>
                <a:schemeClr val="tx1"/>
              </a:solidFill>
            </a:endParaRPr>
          </a:p>
        </p:txBody>
      </p:sp>
      <p:sp>
        <p:nvSpPr>
          <p:cNvPr id="225" name="Rectángulo redondeado 224"/>
          <p:cNvSpPr/>
          <p:nvPr/>
        </p:nvSpPr>
        <p:spPr>
          <a:xfrm>
            <a:off x="6423422" y="3106244"/>
            <a:ext cx="647999" cy="851935"/>
          </a:xfrm>
          <a:prstGeom prst="roundRect">
            <a:avLst>
              <a:gd name="adj" fmla="val 8040"/>
            </a:avLst>
          </a:prstGeom>
          <a:solidFill>
            <a:schemeClr val="bg1">
              <a:lumMod val="7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Pod</a:t>
            </a:r>
            <a:r>
              <a:rPr lang="es-ES" sz="800" baseline="-25000" dirty="0" smtClean="0">
                <a:solidFill>
                  <a:schemeClr val="tx1"/>
                </a:solidFill>
              </a:rPr>
              <a:t>2</a:t>
            </a:r>
            <a:endParaRPr lang="es-ES" sz="800" baseline="-25000" dirty="0">
              <a:solidFill>
                <a:schemeClr val="tx1"/>
              </a:solidFill>
            </a:endParaRPr>
          </a:p>
        </p:txBody>
      </p:sp>
      <p:sp>
        <p:nvSpPr>
          <p:cNvPr id="226" name="Rectángulo redondeado 225"/>
          <p:cNvSpPr/>
          <p:nvPr/>
        </p:nvSpPr>
        <p:spPr>
          <a:xfrm>
            <a:off x="6507821" y="3352356"/>
            <a:ext cx="465053" cy="517020"/>
          </a:xfrm>
          <a:prstGeom prst="roundRect">
            <a:avLst>
              <a:gd name="adj" fmla="val 8040"/>
            </a:avLst>
          </a:prstGeom>
          <a:solidFill>
            <a:schemeClr val="bg2">
              <a:lumMod val="75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Docker</a:t>
            </a:r>
            <a:r>
              <a:rPr lang="es-ES" sz="800" baseline="-25000" dirty="0" smtClean="0">
                <a:solidFill>
                  <a:schemeClr val="tx1"/>
                </a:solidFill>
              </a:rPr>
              <a:t>2</a:t>
            </a:r>
            <a:endParaRPr lang="es-ES" sz="800" baseline="-25000" dirty="0">
              <a:solidFill>
                <a:schemeClr val="tx1"/>
              </a:solidFill>
            </a:endParaRPr>
          </a:p>
        </p:txBody>
      </p:sp>
      <p:sp>
        <p:nvSpPr>
          <p:cNvPr id="227" name="Rectángulo 226"/>
          <p:cNvSpPr/>
          <p:nvPr/>
        </p:nvSpPr>
        <p:spPr>
          <a:xfrm>
            <a:off x="6511136" y="2654081"/>
            <a:ext cx="397079" cy="123111"/>
          </a:xfrm>
          <a:prstGeom prst="rect">
            <a:avLst/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_tradnl" sz="800" dirty="0" smtClean="0">
                <a:solidFill>
                  <a:schemeClr val="tx1"/>
                </a:solidFill>
              </a:rPr>
              <a:t>(hello-v1)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228" name="Rectángulo 227"/>
          <p:cNvSpPr/>
          <p:nvPr/>
        </p:nvSpPr>
        <p:spPr>
          <a:xfrm>
            <a:off x="6545359" y="3680104"/>
            <a:ext cx="397079" cy="123111"/>
          </a:xfrm>
          <a:prstGeom prst="rect">
            <a:avLst/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_tradnl" sz="800" dirty="0" smtClean="0">
                <a:solidFill>
                  <a:schemeClr val="tx1"/>
                </a:solidFill>
              </a:rPr>
              <a:t>(hello-v2)</a:t>
            </a:r>
            <a:endParaRPr lang="es-ES" sz="800" dirty="0">
              <a:solidFill>
                <a:schemeClr val="tx1"/>
              </a:solidFill>
            </a:endParaRPr>
          </a:p>
        </p:txBody>
      </p:sp>
      <p:cxnSp>
        <p:nvCxnSpPr>
          <p:cNvPr id="229" name="Conector recto 228"/>
          <p:cNvCxnSpPr>
            <a:stCxn id="140" idx="0"/>
            <a:endCxn id="117" idx="2"/>
          </p:cNvCxnSpPr>
          <p:nvPr/>
        </p:nvCxnSpPr>
        <p:spPr>
          <a:xfrm>
            <a:off x="6192171" y="2566720"/>
            <a:ext cx="282240" cy="1519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solid"/>
            <a:tailEnd type="arrow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230" name="Conector recto 229"/>
          <p:cNvCxnSpPr>
            <a:stCxn id="153" idx="0"/>
            <a:endCxn id="119" idx="2"/>
          </p:cNvCxnSpPr>
          <p:nvPr/>
        </p:nvCxnSpPr>
        <p:spPr>
          <a:xfrm>
            <a:off x="6194171" y="3590355"/>
            <a:ext cx="312137" cy="4595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headEnd type="none"/>
            <a:tailEnd type="arrow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231" name="CuadroTexto 230"/>
          <p:cNvSpPr txBox="1"/>
          <p:nvPr/>
        </p:nvSpPr>
        <p:spPr>
          <a:xfrm>
            <a:off x="6292398" y="2706735"/>
            <a:ext cx="155992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s-ES" sz="600" dirty="0" smtClean="0"/>
              <a:t>5000</a:t>
            </a:r>
            <a:endParaRPr lang="es-ES" sz="600" dirty="0"/>
          </a:p>
        </p:txBody>
      </p:sp>
      <p:sp>
        <p:nvSpPr>
          <p:cNvPr id="232" name="CuadroTexto 231"/>
          <p:cNvSpPr txBox="1"/>
          <p:nvPr/>
        </p:nvSpPr>
        <p:spPr>
          <a:xfrm>
            <a:off x="6324295" y="3649327"/>
            <a:ext cx="155992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s-ES" sz="600" dirty="0" smtClean="0"/>
              <a:t>5000</a:t>
            </a:r>
            <a:endParaRPr lang="es-ES" sz="600" dirty="0"/>
          </a:p>
        </p:txBody>
      </p:sp>
      <p:cxnSp>
        <p:nvCxnSpPr>
          <p:cNvPr id="233" name="Conector recto 232"/>
          <p:cNvCxnSpPr>
            <a:stCxn id="127" idx="6"/>
            <a:endCxn id="118" idx="2"/>
          </p:cNvCxnSpPr>
          <p:nvPr/>
        </p:nvCxnSpPr>
        <p:spPr>
          <a:xfrm>
            <a:off x="5760485" y="2660474"/>
            <a:ext cx="713926" cy="2288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headEnd type="none" w="sm" len="sm"/>
            <a:tailEnd type="arrow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234" name="Elipse 233"/>
          <p:cNvSpPr>
            <a:spLocks noChangeAspect="1"/>
          </p:cNvSpPr>
          <p:nvPr/>
        </p:nvSpPr>
        <p:spPr>
          <a:xfrm>
            <a:off x="5862192" y="3606687"/>
            <a:ext cx="215997" cy="215997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b="1" dirty="0" smtClean="0"/>
              <a:t>2</a:t>
            </a:r>
            <a:endParaRPr lang="en-US" sz="1000" b="1" dirty="0"/>
          </a:p>
        </p:txBody>
      </p:sp>
      <p:sp>
        <p:nvSpPr>
          <p:cNvPr id="235" name="Rectángulo redondeado 234"/>
          <p:cNvSpPr/>
          <p:nvPr/>
        </p:nvSpPr>
        <p:spPr>
          <a:xfrm>
            <a:off x="7444808" y="4126683"/>
            <a:ext cx="633208" cy="238421"/>
          </a:xfrm>
          <a:prstGeom prst="roundRect">
            <a:avLst>
              <a:gd name="adj" fmla="val 6016"/>
            </a:avLst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sz="800" dirty="0" err="1" smtClean="0">
                <a:solidFill>
                  <a:schemeClr val="tx1"/>
                </a:solidFill>
              </a:rPr>
              <a:t>Deployment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236" name="Elipse 235"/>
          <p:cNvSpPr>
            <a:spLocks noChangeAspect="1"/>
          </p:cNvSpPr>
          <p:nvPr/>
        </p:nvSpPr>
        <p:spPr>
          <a:xfrm>
            <a:off x="7578297" y="3984996"/>
            <a:ext cx="215997" cy="215997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b="1" dirty="0" smtClean="0"/>
              <a:t>1</a:t>
            </a:r>
            <a:endParaRPr lang="en-US" sz="1000" b="1" dirty="0"/>
          </a:p>
        </p:txBody>
      </p:sp>
      <p:cxnSp>
        <p:nvCxnSpPr>
          <p:cNvPr id="237" name="Conector recto 236"/>
          <p:cNvCxnSpPr>
            <a:endCxn id="236" idx="1"/>
          </p:cNvCxnSpPr>
          <p:nvPr/>
        </p:nvCxnSpPr>
        <p:spPr>
          <a:xfrm>
            <a:off x="7172811" y="3546320"/>
            <a:ext cx="437118" cy="470308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sysDot"/>
            <a:headEnd type="arrow" w="sm" len="sm"/>
            <a:tailEnd type="none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pic>
        <p:nvPicPr>
          <p:cNvPr id="240" name="Imagen 239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7936" y="1853932"/>
            <a:ext cx="360000" cy="360000"/>
          </a:xfrm>
          <a:prstGeom prst="rect">
            <a:avLst/>
          </a:prstGeom>
        </p:spPr>
      </p:pic>
      <p:sp>
        <p:nvSpPr>
          <p:cNvPr id="241" name="Rectángulo 240"/>
          <p:cNvSpPr/>
          <p:nvPr/>
        </p:nvSpPr>
        <p:spPr>
          <a:xfrm>
            <a:off x="5129075" y="2164400"/>
            <a:ext cx="577080" cy="123111"/>
          </a:xfrm>
          <a:prstGeom prst="rect">
            <a:avLst/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800" dirty="0" smtClean="0">
                <a:solidFill>
                  <a:srgbClr val="000000"/>
                </a:solidFill>
              </a:rPr>
              <a:t>(hello-svc-</a:t>
            </a:r>
            <a:r>
              <a:rPr lang="en-US" sz="800" dirty="0" err="1" smtClean="0">
                <a:solidFill>
                  <a:srgbClr val="000000"/>
                </a:solidFill>
              </a:rPr>
              <a:t>lb</a:t>
            </a:r>
            <a:r>
              <a:rPr lang="en-US" sz="800" dirty="0" smtClean="0">
                <a:solidFill>
                  <a:srgbClr val="000000"/>
                </a:solidFill>
              </a:rPr>
              <a:t>)</a:t>
            </a:r>
            <a:endParaRPr lang="en-US" sz="800" dirty="0">
              <a:solidFill>
                <a:srgbClr val="000000"/>
              </a:solidFill>
            </a:endParaRPr>
          </a:p>
        </p:txBody>
      </p:sp>
      <p:sp>
        <p:nvSpPr>
          <p:cNvPr id="242" name="Rectángulo 241"/>
          <p:cNvSpPr/>
          <p:nvPr/>
        </p:nvSpPr>
        <p:spPr>
          <a:xfrm>
            <a:off x="5130330" y="3242824"/>
            <a:ext cx="577080" cy="123111"/>
          </a:xfrm>
          <a:prstGeom prst="rect">
            <a:avLst/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800" dirty="0" smtClean="0">
                <a:solidFill>
                  <a:srgbClr val="000000"/>
                </a:solidFill>
              </a:rPr>
              <a:t>(hello-svc-</a:t>
            </a:r>
            <a:r>
              <a:rPr lang="en-US" sz="800" dirty="0" err="1" smtClean="0">
                <a:solidFill>
                  <a:srgbClr val="000000"/>
                </a:solidFill>
              </a:rPr>
              <a:t>cip</a:t>
            </a:r>
            <a:r>
              <a:rPr lang="en-US" sz="800" dirty="0" smtClean="0">
                <a:solidFill>
                  <a:srgbClr val="000000"/>
                </a:solidFill>
              </a:rPr>
              <a:t>)</a:t>
            </a:r>
            <a:endParaRPr lang="en-US" sz="800" dirty="0">
              <a:solidFill>
                <a:srgbClr val="000000"/>
              </a:solidFill>
            </a:endParaRPr>
          </a:p>
        </p:txBody>
      </p:sp>
      <p:sp>
        <p:nvSpPr>
          <p:cNvPr id="246" name="Rectángulo redondeado 245"/>
          <p:cNvSpPr/>
          <p:nvPr/>
        </p:nvSpPr>
        <p:spPr>
          <a:xfrm>
            <a:off x="3314892" y="3611308"/>
            <a:ext cx="742077" cy="540000"/>
          </a:xfrm>
          <a:prstGeom prst="roundRect">
            <a:avLst>
              <a:gd name="adj" fmla="val 8040"/>
            </a:avLst>
          </a:prstGeom>
          <a:solidFill>
            <a:schemeClr val="bg1">
              <a:lumMod val="7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Pod</a:t>
            </a:r>
            <a:r>
              <a:rPr lang="es-ES" sz="800" baseline="-25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47" name="Rectángulo redondeado 246"/>
          <p:cNvSpPr/>
          <p:nvPr/>
        </p:nvSpPr>
        <p:spPr>
          <a:xfrm>
            <a:off x="3213056" y="3435587"/>
            <a:ext cx="957306" cy="792000"/>
          </a:xfrm>
          <a:prstGeom prst="roundRect">
            <a:avLst>
              <a:gd name="adj" fmla="val 6016"/>
            </a:avLst>
          </a:prstGeom>
          <a:noFill/>
          <a:ln w="3175" cap="rnd" cmpd="sng">
            <a:solidFill>
              <a:schemeClr val="tx1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dirty="0" err="1" smtClean="0">
                <a:solidFill>
                  <a:schemeClr val="tx1"/>
                </a:solidFill>
              </a:rPr>
              <a:t>Namespace</a:t>
            </a:r>
            <a:r>
              <a:rPr lang="es-ES" sz="800" baseline="-25000" dirty="0" err="1" smtClean="0">
                <a:solidFill>
                  <a:schemeClr val="tx1"/>
                </a:solidFill>
              </a:rPr>
              <a:t>C</a:t>
            </a:r>
            <a:endParaRPr lang="es-ES" sz="800" baseline="-25000" dirty="0">
              <a:solidFill>
                <a:schemeClr val="tx1"/>
              </a:solidFill>
            </a:endParaRPr>
          </a:p>
        </p:txBody>
      </p:sp>
      <p:sp>
        <p:nvSpPr>
          <p:cNvPr id="248" name="Rectángulo redondeado 247"/>
          <p:cNvSpPr/>
          <p:nvPr/>
        </p:nvSpPr>
        <p:spPr>
          <a:xfrm>
            <a:off x="3453981" y="3848234"/>
            <a:ext cx="465053" cy="251996"/>
          </a:xfrm>
          <a:prstGeom prst="roundRect">
            <a:avLst>
              <a:gd name="adj" fmla="val 8040"/>
            </a:avLst>
          </a:prstGeom>
          <a:solidFill>
            <a:schemeClr val="bg2">
              <a:lumMod val="75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Docker</a:t>
            </a:r>
            <a:r>
              <a:rPr lang="es-ES" sz="800" baseline="-25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51" name="CuadroTexto 250"/>
          <p:cNvSpPr txBox="1"/>
          <p:nvPr/>
        </p:nvSpPr>
        <p:spPr>
          <a:xfrm>
            <a:off x="717184" y="2394029"/>
            <a:ext cx="1682869" cy="13080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es-ES_tradnl" sz="600" dirty="0">
                <a:latin typeface="Consolas"/>
                <a:cs typeface="Consolas"/>
              </a:rPr>
              <a:t>http://&lt;</a:t>
            </a:r>
            <a:r>
              <a:rPr lang="es-ES_tradnl" sz="600" dirty="0" err="1">
                <a:latin typeface="Consolas"/>
                <a:cs typeface="Consolas"/>
              </a:rPr>
              <a:t>PublicIP</a:t>
            </a:r>
            <a:r>
              <a:rPr lang="es-ES_tradnl" sz="600" dirty="0">
                <a:latin typeface="Consolas"/>
                <a:cs typeface="Consolas"/>
              </a:rPr>
              <a:t>&gt;:&lt;</a:t>
            </a:r>
            <a:r>
              <a:rPr lang="es-ES_tradnl" sz="600" dirty="0" err="1">
                <a:latin typeface="Consolas"/>
                <a:cs typeface="Consolas"/>
              </a:rPr>
              <a:t>PublicPort</a:t>
            </a:r>
            <a:r>
              <a:rPr lang="es-ES_tradnl" sz="600" dirty="0">
                <a:latin typeface="Consolas"/>
                <a:cs typeface="Consolas"/>
              </a:rPr>
              <a:t>&gt;/</a:t>
            </a:r>
            <a:r>
              <a:rPr lang="es-ES_tradnl" sz="600" dirty="0" err="1" smtClean="0">
                <a:latin typeface="Consolas"/>
                <a:cs typeface="Consolas"/>
              </a:rPr>
              <a:t>hello</a:t>
            </a:r>
            <a:endParaRPr lang="es-ES" sz="600" baseline="-25000" dirty="0">
              <a:latin typeface="Consolas"/>
              <a:cs typeface="Consolas"/>
            </a:endParaRPr>
          </a:p>
        </p:txBody>
      </p:sp>
      <p:sp>
        <p:nvSpPr>
          <p:cNvPr id="90" name="Rectángulo redondeado 89"/>
          <p:cNvSpPr/>
          <p:nvPr/>
        </p:nvSpPr>
        <p:spPr>
          <a:xfrm>
            <a:off x="3515787" y="2379707"/>
            <a:ext cx="575999" cy="540000"/>
          </a:xfrm>
          <a:prstGeom prst="roundRect">
            <a:avLst>
              <a:gd name="adj" fmla="val 8040"/>
            </a:avLst>
          </a:prstGeom>
          <a:solidFill>
            <a:schemeClr val="bg1">
              <a:lumMod val="7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Pod</a:t>
            </a:r>
            <a:r>
              <a:rPr lang="es-ES" sz="800" baseline="-25000" dirty="0" smtClean="0">
                <a:solidFill>
                  <a:schemeClr val="tx1"/>
                </a:solidFill>
              </a:rPr>
              <a:t>3</a:t>
            </a:r>
            <a:endParaRPr lang="es-ES" sz="800" baseline="-25000" dirty="0">
              <a:solidFill>
                <a:schemeClr val="tx1"/>
              </a:solidFill>
            </a:endParaRPr>
          </a:p>
        </p:txBody>
      </p:sp>
      <p:sp>
        <p:nvSpPr>
          <p:cNvPr id="91" name="Hexágono 90"/>
          <p:cNvSpPr/>
          <p:nvPr/>
        </p:nvSpPr>
        <p:spPr>
          <a:xfrm>
            <a:off x="3593565" y="2586445"/>
            <a:ext cx="431999" cy="287997"/>
          </a:xfrm>
          <a:prstGeom prst="hexagon">
            <a:avLst/>
          </a:prstGeom>
          <a:solidFill>
            <a:srgbClr val="000080"/>
          </a:solidFill>
          <a:ln w="3175" cap="rnd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dirty="0" smtClean="0">
                <a:solidFill>
                  <a:schemeClr val="bg1"/>
                </a:solidFill>
              </a:rPr>
              <a:t>DNS</a:t>
            </a:r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92" name="Rectángulo redondeado 91"/>
          <p:cNvSpPr/>
          <p:nvPr/>
        </p:nvSpPr>
        <p:spPr>
          <a:xfrm>
            <a:off x="3401456" y="2218382"/>
            <a:ext cx="791999" cy="756000"/>
          </a:xfrm>
          <a:prstGeom prst="roundRect">
            <a:avLst>
              <a:gd name="adj" fmla="val 6016"/>
            </a:avLst>
          </a:prstGeom>
          <a:noFill/>
          <a:ln w="3175" cap="rnd" cmpd="sng">
            <a:solidFill>
              <a:schemeClr val="tx1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dirty="0" err="1" smtClean="0">
                <a:solidFill>
                  <a:schemeClr val="tx1"/>
                </a:solidFill>
              </a:rPr>
              <a:t>Namespace</a:t>
            </a:r>
            <a:r>
              <a:rPr lang="es-ES" sz="800" baseline="-25000" dirty="0" err="1" smtClean="0">
                <a:solidFill>
                  <a:schemeClr val="tx1"/>
                </a:solidFill>
              </a:rPr>
              <a:t>B</a:t>
            </a:r>
            <a:endParaRPr lang="es-ES" sz="800" baseline="-25000" dirty="0">
              <a:solidFill>
                <a:schemeClr val="tx1"/>
              </a:solidFill>
            </a:endParaRPr>
          </a:p>
        </p:txBody>
      </p:sp>
      <p:pic>
        <p:nvPicPr>
          <p:cNvPr id="95" name="Imagen 9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8248" y="2236593"/>
            <a:ext cx="720000" cy="720000"/>
          </a:xfrm>
          <a:prstGeom prst="rect">
            <a:avLst/>
          </a:prstGeom>
        </p:spPr>
      </p:pic>
      <p:sp>
        <p:nvSpPr>
          <p:cNvPr id="96" name="Rectángulo redondeado 95"/>
          <p:cNvSpPr/>
          <p:nvPr/>
        </p:nvSpPr>
        <p:spPr>
          <a:xfrm>
            <a:off x="7630136" y="3011948"/>
            <a:ext cx="1262344" cy="489060"/>
          </a:xfrm>
          <a:prstGeom prst="roundRect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lIns="36000" tIns="36000" rIns="36000" bIns="36000" rtlCol="0" anchor="ctr">
            <a:spAutoFit/>
          </a:bodyPr>
          <a:lstStyle/>
          <a:p>
            <a:pPr algn="ctr"/>
            <a:r>
              <a:rPr lang="en-US" sz="1200" dirty="0" smtClean="0"/>
              <a:t>Lab 01: Delivering Apps</a:t>
            </a:r>
          </a:p>
        </p:txBody>
      </p:sp>
    </p:spTree>
    <p:extLst>
      <p:ext uri="{BB962C8B-B14F-4D97-AF65-F5344CB8AC3E}">
        <p14:creationId xmlns:p14="http://schemas.microsoft.com/office/powerpoint/2010/main" val="27781049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686800" cy="696480"/>
          </a:xfrm>
        </p:spPr>
        <p:txBody>
          <a:bodyPr>
            <a:normAutofit/>
          </a:bodyPr>
          <a:lstStyle/>
          <a:p>
            <a:r>
              <a:rPr lang="es-ES" dirty="0"/>
              <a:t>5</a:t>
            </a:r>
            <a:r>
              <a:rPr lang="es-ES" dirty="0" smtClean="0"/>
              <a:t>. </a:t>
            </a:r>
            <a:r>
              <a:rPr lang="en-GB" dirty="0" smtClean="0"/>
              <a:t>Delivering</a:t>
            </a:r>
            <a:r>
              <a:rPr lang="es-ES_tradnl" dirty="0" smtClean="0"/>
              <a:t> </a:t>
            </a:r>
            <a:r>
              <a:rPr lang="es-ES_tradnl" dirty="0" err="1" smtClean="0"/>
              <a:t>Distributed</a:t>
            </a:r>
            <a:r>
              <a:rPr lang="es-ES_tradnl" dirty="0" smtClean="0"/>
              <a:t> Apps: </a:t>
            </a:r>
            <a:r>
              <a:rPr lang="es-ES_tradnl" dirty="0" err="1" smtClean="0"/>
              <a:t>Issues</a:t>
            </a:r>
            <a:endParaRPr lang="en-GB" dirty="0"/>
          </a:p>
        </p:txBody>
      </p:sp>
      <p:pic>
        <p:nvPicPr>
          <p:cNvPr id="95" name="Imagen 94" descr="service-mesh-workshop-deploy-service.png"/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5249" y="1366364"/>
            <a:ext cx="7845552" cy="3029712"/>
          </a:xfrm>
          <a:prstGeom prst="rect">
            <a:avLst/>
          </a:prstGeom>
        </p:spPr>
      </p:pic>
      <p:cxnSp>
        <p:nvCxnSpPr>
          <p:cNvPr id="96" name="Conector recto 95"/>
          <p:cNvCxnSpPr>
            <a:endCxn id="97" idx="1"/>
          </p:cNvCxnSpPr>
          <p:nvPr/>
        </p:nvCxnSpPr>
        <p:spPr>
          <a:xfrm>
            <a:off x="3817481" y="2108991"/>
            <a:ext cx="1393408" cy="3073296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rgbClr val="FF0000"/>
            </a:solidFill>
            <a:prstDash val="sysDot"/>
            <a:headEnd type="arrow" w="sm" len="sm"/>
            <a:tailEnd type="none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97" name="Rectángulo redondeado 96"/>
          <p:cNvSpPr/>
          <p:nvPr/>
        </p:nvSpPr>
        <p:spPr>
          <a:xfrm>
            <a:off x="5210889" y="5063076"/>
            <a:ext cx="2197291" cy="238421"/>
          </a:xfrm>
          <a:prstGeom prst="roundRect">
            <a:avLst>
              <a:gd name="adj" fmla="val 6016"/>
            </a:avLst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sz="800" dirty="0" err="1" smtClean="0">
                <a:solidFill>
                  <a:srgbClr val="FF3300"/>
                </a:solidFill>
              </a:rPr>
              <a:t>Too</a:t>
            </a:r>
            <a:r>
              <a:rPr lang="es-ES" sz="800" dirty="0" smtClean="0">
                <a:solidFill>
                  <a:srgbClr val="FF3300"/>
                </a:solidFill>
              </a:rPr>
              <a:t> </a:t>
            </a:r>
            <a:r>
              <a:rPr lang="es-ES" sz="800" dirty="0" err="1" smtClean="0">
                <a:solidFill>
                  <a:srgbClr val="FF3300"/>
                </a:solidFill>
              </a:rPr>
              <a:t>difficult</a:t>
            </a:r>
            <a:r>
              <a:rPr lang="es-ES" sz="800" dirty="0" smtClean="0">
                <a:solidFill>
                  <a:srgbClr val="FF3300"/>
                </a:solidFill>
              </a:rPr>
              <a:t> to </a:t>
            </a:r>
            <a:r>
              <a:rPr lang="es-ES" sz="800" dirty="0" err="1" smtClean="0">
                <a:solidFill>
                  <a:srgbClr val="FF3300"/>
                </a:solidFill>
              </a:rPr>
              <a:t>add</a:t>
            </a:r>
            <a:r>
              <a:rPr lang="es-ES" sz="800" dirty="0" smtClean="0">
                <a:solidFill>
                  <a:srgbClr val="FF3300"/>
                </a:solidFill>
              </a:rPr>
              <a:t> more </a:t>
            </a:r>
            <a:r>
              <a:rPr lang="es-ES" sz="800" dirty="0" err="1" smtClean="0">
                <a:solidFill>
                  <a:srgbClr val="FF3300"/>
                </a:solidFill>
              </a:rPr>
              <a:t>routes</a:t>
            </a:r>
            <a:r>
              <a:rPr lang="es-ES" sz="800" dirty="0">
                <a:solidFill>
                  <a:srgbClr val="FF3300"/>
                </a:solidFill>
              </a:rPr>
              <a:t>.</a:t>
            </a:r>
          </a:p>
        </p:txBody>
      </p:sp>
      <p:cxnSp>
        <p:nvCxnSpPr>
          <p:cNvPr id="98" name="Conector recto 97"/>
          <p:cNvCxnSpPr>
            <a:endCxn id="99" idx="1"/>
          </p:cNvCxnSpPr>
          <p:nvPr/>
        </p:nvCxnSpPr>
        <p:spPr>
          <a:xfrm>
            <a:off x="4679249" y="2819547"/>
            <a:ext cx="949993" cy="1875598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rgbClr val="FF0000"/>
            </a:solidFill>
            <a:prstDash val="sysDot"/>
            <a:headEnd type="arrow" w="sm" len="sm"/>
            <a:tailEnd type="none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99" name="Rectángulo redondeado 98"/>
          <p:cNvSpPr/>
          <p:nvPr/>
        </p:nvSpPr>
        <p:spPr>
          <a:xfrm>
            <a:off x="5629242" y="4454189"/>
            <a:ext cx="2020837" cy="481912"/>
          </a:xfrm>
          <a:prstGeom prst="roundRect">
            <a:avLst>
              <a:gd name="adj" fmla="val 6016"/>
            </a:avLst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sz="800" dirty="0" err="1" smtClean="0">
                <a:solidFill>
                  <a:srgbClr val="FF3300"/>
                </a:solidFill>
              </a:rPr>
              <a:t>Any</a:t>
            </a:r>
            <a:r>
              <a:rPr lang="es-ES" sz="800" dirty="0" smtClean="0">
                <a:solidFill>
                  <a:srgbClr val="FF3300"/>
                </a:solidFill>
              </a:rPr>
              <a:t> </a:t>
            </a:r>
            <a:r>
              <a:rPr lang="es-ES" sz="800" dirty="0" err="1">
                <a:solidFill>
                  <a:srgbClr val="FF3300"/>
                </a:solidFill>
              </a:rPr>
              <a:t>c</a:t>
            </a:r>
            <a:r>
              <a:rPr lang="es-ES" sz="800" dirty="0" err="1" smtClean="0">
                <a:solidFill>
                  <a:srgbClr val="FF3300"/>
                </a:solidFill>
              </a:rPr>
              <a:t>ontainer</a:t>
            </a:r>
            <a:r>
              <a:rPr lang="es-ES" sz="800" dirty="0" smtClean="0">
                <a:solidFill>
                  <a:srgbClr val="FF3300"/>
                </a:solidFill>
              </a:rPr>
              <a:t> can hit to </a:t>
            </a:r>
            <a:r>
              <a:rPr lang="es-ES" sz="800" dirty="0" err="1" smtClean="0">
                <a:solidFill>
                  <a:srgbClr val="FF3300"/>
                </a:solidFill>
              </a:rPr>
              <a:t>other</a:t>
            </a:r>
            <a:r>
              <a:rPr lang="es-ES" sz="800" dirty="0" smtClean="0">
                <a:solidFill>
                  <a:srgbClr val="FF3300"/>
                </a:solidFill>
              </a:rPr>
              <a:t> </a:t>
            </a:r>
            <a:r>
              <a:rPr lang="es-ES" sz="800" dirty="0" err="1" smtClean="0">
                <a:solidFill>
                  <a:srgbClr val="FF3300"/>
                </a:solidFill>
              </a:rPr>
              <a:t>container</a:t>
            </a:r>
            <a:r>
              <a:rPr lang="es-ES" sz="800" dirty="0" smtClean="0">
                <a:solidFill>
                  <a:srgbClr val="FF3300"/>
                </a:solidFill>
              </a:rPr>
              <a:t> </a:t>
            </a:r>
            <a:r>
              <a:rPr lang="es-ES" sz="800" dirty="0" err="1" smtClean="0">
                <a:solidFill>
                  <a:srgbClr val="FF3300"/>
                </a:solidFill>
              </a:rPr>
              <a:t>running</a:t>
            </a:r>
            <a:r>
              <a:rPr lang="es-ES" sz="800" dirty="0" smtClean="0">
                <a:solidFill>
                  <a:srgbClr val="FF3300"/>
                </a:solidFill>
              </a:rPr>
              <a:t> in </a:t>
            </a:r>
            <a:r>
              <a:rPr lang="es-ES" sz="800" dirty="0" err="1" smtClean="0">
                <a:solidFill>
                  <a:srgbClr val="FF3300"/>
                </a:solidFill>
              </a:rPr>
              <a:t>different</a:t>
            </a:r>
            <a:r>
              <a:rPr lang="es-ES" sz="800" dirty="0" smtClean="0">
                <a:solidFill>
                  <a:srgbClr val="FF3300"/>
                </a:solidFill>
              </a:rPr>
              <a:t> </a:t>
            </a:r>
            <a:r>
              <a:rPr lang="es-ES" sz="800" dirty="0" err="1" smtClean="0">
                <a:solidFill>
                  <a:srgbClr val="FF3300"/>
                </a:solidFill>
              </a:rPr>
              <a:t>namespaces</a:t>
            </a:r>
            <a:r>
              <a:rPr lang="es-ES" sz="800" dirty="0" smtClean="0">
                <a:solidFill>
                  <a:srgbClr val="FF3300"/>
                </a:solidFill>
              </a:rPr>
              <a:t>.</a:t>
            </a:r>
          </a:p>
          <a:p>
            <a:r>
              <a:rPr lang="es-ES" sz="800" dirty="0" err="1" smtClean="0">
                <a:solidFill>
                  <a:srgbClr val="FF3300"/>
                </a:solidFill>
              </a:rPr>
              <a:t>Too</a:t>
            </a:r>
            <a:r>
              <a:rPr lang="es-ES" sz="800" dirty="0" smtClean="0">
                <a:solidFill>
                  <a:srgbClr val="FF3300"/>
                </a:solidFill>
              </a:rPr>
              <a:t> </a:t>
            </a:r>
            <a:r>
              <a:rPr lang="es-ES" sz="800" dirty="0" err="1" smtClean="0">
                <a:solidFill>
                  <a:srgbClr val="FF3300"/>
                </a:solidFill>
              </a:rPr>
              <a:t>difficult</a:t>
            </a:r>
            <a:r>
              <a:rPr lang="es-ES" sz="800" dirty="0" smtClean="0">
                <a:solidFill>
                  <a:srgbClr val="FF3300"/>
                </a:solidFill>
              </a:rPr>
              <a:t> to </a:t>
            </a:r>
            <a:r>
              <a:rPr lang="es-ES" sz="800" dirty="0" err="1" smtClean="0">
                <a:solidFill>
                  <a:srgbClr val="FF3300"/>
                </a:solidFill>
              </a:rPr>
              <a:t>add</a:t>
            </a:r>
            <a:r>
              <a:rPr lang="es-ES" sz="800" dirty="0">
                <a:solidFill>
                  <a:srgbClr val="FF3300"/>
                </a:solidFill>
              </a:rPr>
              <a:t> </a:t>
            </a:r>
            <a:r>
              <a:rPr lang="es-ES" sz="800" dirty="0" err="1" smtClean="0">
                <a:solidFill>
                  <a:srgbClr val="FF3300"/>
                </a:solidFill>
              </a:rPr>
              <a:t>security</a:t>
            </a:r>
            <a:r>
              <a:rPr lang="es-ES" sz="800" dirty="0" smtClean="0">
                <a:solidFill>
                  <a:srgbClr val="FF3300"/>
                </a:solidFill>
              </a:rPr>
              <a:t> (MTLS, ACL, ..)</a:t>
            </a:r>
            <a:endParaRPr lang="es-ES" sz="800" dirty="0">
              <a:solidFill>
                <a:srgbClr val="FF3300"/>
              </a:solidFill>
            </a:endParaRPr>
          </a:p>
        </p:txBody>
      </p:sp>
      <p:sp>
        <p:nvSpPr>
          <p:cNvPr id="106" name="Rectángulo 105"/>
          <p:cNvSpPr/>
          <p:nvPr/>
        </p:nvSpPr>
        <p:spPr>
          <a:xfrm>
            <a:off x="761140" y="5045276"/>
            <a:ext cx="295007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b="1" dirty="0" err="1"/>
              <a:t>I’ve</a:t>
            </a:r>
            <a:r>
              <a:rPr lang="es-ES" b="1" dirty="0"/>
              <a:t> </a:t>
            </a:r>
            <a:r>
              <a:rPr lang="es-ES" b="1" dirty="0" err="1" smtClean="0"/>
              <a:t>deployed</a:t>
            </a:r>
            <a:r>
              <a:rPr lang="es-ES" b="1" dirty="0" smtClean="0"/>
              <a:t> </a:t>
            </a:r>
            <a:r>
              <a:rPr lang="es-ES" b="1" dirty="0" err="1" smtClean="0"/>
              <a:t>my</a:t>
            </a:r>
            <a:r>
              <a:rPr lang="es-ES" b="1" dirty="0" smtClean="0"/>
              <a:t> App (</a:t>
            </a:r>
            <a:r>
              <a:rPr lang="es-ES" b="1" dirty="0" err="1" smtClean="0"/>
              <a:t>Pods</a:t>
            </a:r>
            <a:r>
              <a:rPr lang="es-ES" b="1" dirty="0" smtClean="0"/>
              <a:t> &amp; </a:t>
            </a:r>
            <a:r>
              <a:rPr lang="es-ES" b="1" dirty="0" err="1" smtClean="0"/>
              <a:t>Services</a:t>
            </a:r>
            <a:r>
              <a:rPr lang="es-ES" b="1" dirty="0" smtClean="0"/>
              <a:t>) in Kubernetes. </a:t>
            </a:r>
          </a:p>
          <a:p>
            <a:pPr algn="ctr"/>
            <a:r>
              <a:rPr lang="es-ES" b="1" dirty="0" err="1" smtClean="0"/>
              <a:t>Now</a:t>
            </a:r>
            <a:r>
              <a:rPr lang="es-ES" b="1" dirty="0" smtClean="0"/>
              <a:t>, </a:t>
            </a:r>
            <a:r>
              <a:rPr lang="es-ES" b="1" dirty="0" err="1" smtClean="0"/>
              <a:t>Will</a:t>
            </a:r>
            <a:r>
              <a:rPr lang="es-ES" b="1" dirty="0" smtClean="0"/>
              <a:t> </a:t>
            </a:r>
            <a:r>
              <a:rPr lang="es-ES" b="1" dirty="0" err="1" smtClean="0"/>
              <a:t>the</a:t>
            </a:r>
            <a:r>
              <a:rPr lang="es-ES" b="1" dirty="0" smtClean="0"/>
              <a:t> CI/CD </a:t>
            </a:r>
            <a:r>
              <a:rPr lang="es-ES" b="1" dirty="0" err="1" smtClean="0"/>
              <a:t>scale</a:t>
            </a:r>
            <a:r>
              <a:rPr lang="es-ES" b="1" dirty="0" smtClean="0"/>
              <a:t>?, </a:t>
            </a:r>
            <a:r>
              <a:rPr lang="es-ES" b="1" dirty="0" err="1" smtClean="0"/>
              <a:t>Is</a:t>
            </a:r>
            <a:r>
              <a:rPr lang="es-ES" b="1" dirty="0" smtClean="0"/>
              <a:t> </a:t>
            </a:r>
            <a:r>
              <a:rPr lang="es-ES" b="1" dirty="0" err="1" smtClean="0"/>
              <a:t>it</a:t>
            </a:r>
            <a:r>
              <a:rPr lang="es-ES" b="1" dirty="0" smtClean="0"/>
              <a:t> </a:t>
            </a:r>
            <a:r>
              <a:rPr lang="es-ES" b="1" dirty="0" err="1" smtClean="0"/>
              <a:t>secure</a:t>
            </a:r>
            <a:r>
              <a:rPr lang="es-ES" b="1" dirty="0" smtClean="0"/>
              <a:t>?</a:t>
            </a:r>
            <a:endParaRPr lang="es-ES" b="1" dirty="0"/>
          </a:p>
        </p:txBody>
      </p:sp>
      <p:sp>
        <p:nvSpPr>
          <p:cNvPr id="107" name="Rectángulo 106"/>
          <p:cNvSpPr/>
          <p:nvPr/>
        </p:nvSpPr>
        <p:spPr>
          <a:xfrm>
            <a:off x="1945590" y="4522234"/>
            <a:ext cx="39859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" sz="3600" b="1" dirty="0"/>
              <a:t>?</a:t>
            </a:r>
          </a:p>
        </p:txBody>
      </p:sp>
      <p:cxnSp>
        <p:nvCxnSpPr>
          <p:cNvPr id="108" name="Conector recto 107"/>
          <p:cNvCxnSpPr>
            <a:endCxn id="109" idx="1"/>
          </p:cNvCxnSpPr>
          <p:nvPr/>
        </p:nvCxnSpPr>
        <p:spPr>
          <a:xfrm>
            <a:off x="2910357" y="2577656"/>
            <a:ext cx="1271185" cy="2946009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rgbClr val="FF0000"/>
            </a:solidFill>
            <a:prstDash val="sysDot"/>
            <a:headEnd type="arrow" w="sm" len="sm"/>
            <a:tailEnd type="none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09" name="Rectángulo redondeado 108"/>
          <p:cNvSpPr/>
          <p:nvPr/>
        </p:nvSpPr>
        <p:spPr>
          <a:xfrm>
            <a:off x="4181542" y="5404454"/>
            <a:ext cx="3105687" cy="238421"/>
          </a:xfrm>
          <a:prstGeom prst="roundRect">
            <a:avLst>
              <a:gd name="adj" fmla="val 6016"/>
            </a:avLst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sz="800" dirty="0" err="1" smtClean="0">
                <a:solidFill>
                  <a:srgbClr val="FF3300"/>
                </a:solidFill>
              </a:rPr>
              <a:t>Sometimes</a:t>
            </a:r>
            <a:r>
              <a:rPr lang="es-ES" sz="800" dirty="0">
                <a:solidFill>
                  <a:srgbClr val="FF3300"/>
                </a:solidFill>
              </a:rPr>
              <a:t> </a:t>
            </a:r>
            <a:r>
              <a:rPr lang="es-ES" sz="800" dirty="0" err="1" smtClean="0">
                <a:solidFill>
                  <a:srgbClr val="FF3300"/>
                </a:solidFill>
              </a:rPr>
              <a:t>the</a:t>
            </a:r>
            <a:r>
              <a:rPr lang="es-ES" sz="800" dirty="0" smtClean="0">
                <a:solidFill>
                  <a:srgbClr val="FF3300"/>
                </a:solidFill>
              </a:rPr>
              <a:t> </a:t>
            </a:r>
            <a:r>
              <a:rPr lang="es-ES" sz="800" dirty="0" err="1" smtClean="0">
                <a:solidFill>
                  <a:srgbClr val="FF3300"/>
                </a:solidFill>
              </a:rPr>
              <a:t>Edge</a:t>
            </a:r>
            <a:r>
              <a:rPr lang="es-ES" sz="800" dirty="0" smtClean="0">
                <a:solidFill>
                  <a:srgbClr val="FF3300"/>
                </a:solidFill>
              </a:rPr>
              <a:t> Proxy </a:t>
            </a:r>
            <a:r>
              <a:rPr lang="es-ES" sz="800" dirty="0" err="1" smtClean="0">
                <a:solidFill>
                  <a:srgbClr val="FF3300"/>
                </a:solidFill>
              </a:rPr>
              <a:t>should</a:t>
            </a:r>
            <a:r>
              <a:rPr lang="es-ES" sz="800" dirty="0" smtClean="0">
                <a:solidFill>
                  <a:srgbClr val="FF3300"/>
                </a:solidFill>
              </a:rPr>
              <a:t> be </a:t>
            </a:r>
            <a:r>
              <a:rPr lang="es-ES" sz="800" dirty="0" err="1" smtClean="0">
                <a:solidFill>
                  <a:srgbClr val="FF3300"/>
                </a:solidFill>
              </a:rPr>
              <a:t>managed</a:t>
            </a:r>
            <a:r>
              <a:rPr lang="es-ES" sz="800" dirty="0" smtClean="0">
                <a:solidFill>
                  <a:srgbClr val="FF3300"/>
                </a:solidFill>
              </a:rPr>
              <a:t> / </a:t>
            </a:r>
            <a:r>
              <a:rPr lang="es-ES" sz="800" dirty="0" err="1" smtClean="0">
                <a:solidFill>
                  <a:srgbClr val="FF3300"/>
                </a:solidFill>
              </a:rPr>
              <a:t>reconfigured</a:t>
            </a:r>
            <a:r>
              <a:rPr lang="es-ES" sz="800" dirty="0" smtClean="0">
                <a:solidFill>
                  <a:srgbClr val="FF3300"/>
                </a:solidFill>
              </a:rPr>
              <a:t> </a:t>
            </a:r>
            <a:r>
              <a:rPr lang="es-ES" sz="800" dirty="0" err="1" smtClean="0">
                <a:solidFill>
                  <a:srgbClr val="FF3300"/>
                </a:solidFill>
              </a:rPr>
              <a:t>everytime</a:t>
            </a:r>
            <a:r>
              <a:rPr lang="es-ES" sz="800" dirty="0" smtClean="0">
                <a:solidFill>
                  <a:srgbClr val="FF3300"/>
                </a:solidFill>
              </a:rPr>
              <a:t> a new </a:t>
            </a:r>
            <a:r>
              <a:rPr lang="es-ES" sz="800" dirty="0" err="1" smtClean="0">
                <a:solidFill>
                  <a:srgbClr val="FF3300"/>
                </a:solidFill>
              </a:rPr>
              <a:t>Route</a:t>
            </a:r>
            <a:r>
              <a:rPr lang="es-ES" sz="800" dirty="0" smtClean="0">
                <a:solidFill>
                  <a:srgbClr val="FF3300"/>
                </a:solidFill>
              </a:rPr>
              <a:t> </a:t>
            </a:r>
            <a:r>
              <a:rPr lang="es-ES" sz="800" dirty="0" err="1" smtClean="0">
                <a:solidFill>
                  <a:srgbClr val="FF3300"/>
                </a:solidFill>
              </a:rPr>
              <a:t>is</a:t>
            </a:r>
            <a:r>
              <a:rPr lang="es-ES" sz="800" dirty="0" smtClean="0">
                <a:solidFill>
                  <a:srgbClr val="FF3300"/>
                </a:solidFill>
              </a:rPr>
              <a:t> </a:t>
            </a:r>
            <a:r>
              <a:rPr lang="es-ES" sz="800" dirty="0" err="1" smtClean="0">
                <a:solidFill>
                  <a:srgbClr val="FF3300"/>
                </a:solidFill>
              </a:rPr>
              <a:t>added</a:t>
            </a:r>
            <a:r>
              <a:rPr lang="es-ES" sz="800" dirty="0" smtClean="0">
                <a:solidFill>
                  <a:srgbClr val="FF3300"/>
                </a:solidFill>
              </a:rPr>
              <a:t>/</a:t>
            </a:r>
            <a:r>
              <a:rPr lang="es-ES" sz="800" dirty="0" err="1" smtClean="0">
                <a:solidFill>
                  <a:srgbClr val="FF3300"/>
                </a:solidFill>
              </a:rPr>
              <a:t>changed</a:t>
            </a:r>
            <a:r>
              <a:rPr lang="es-ES" sz="800" dirty="0" smtClean="0">
                <a:solidFill>
                  <a:srgbClr val="FF3300"/>
                </a:solidFill>
              </a:rPr>
              <a:t>.</a:t>
            </a:r>
            <a:endParaRPr lang="es-ES" sz="800" dirty="0">
              <a:solidFill>
                <a:srgbClr val="FF33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93451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Elipse 83"/>
          <p:cNvSpPr>
            <a:spLocks noChangeAspect="1"/>
          </p:cNvSpPr>
          <p:nvPr/>
        </p:nvSpPr>
        <p:spPr>
          <a:xfrm>
            <a:off x="2461897" y="2240519"/>
            <a:ext cx="209094" cy="20133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148" name="Elipse 147"/>
          <p:cNvSpPr>
            <a:spLocks noChangeAspect="1"/>
          </p:cNvSpPr>
          <p:nvPr/>
        </p:nvSpPr>
        <p:spPr>
          <a:xfrm>
            <a:off x="3570232" y="1818508"/>
            <a:ext cx="149550" cy="1440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158" name="Elipse 157"/>
          <p:cNvSpPr>
            <a:spLocks noChangeAspect="1"/>
          </p:cNvSpPr>
          <p:nvPr/>
        </p:nvSpPr>
        <p:spPr>
          <a:xfrm>
            <a:off x="3571200" y="2210078"/>
            <a:ext cx="149550" cy="1440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16" name="Elipse 15"/>
          <p:cNvSpPr>
            <a:spLocks noChangeAspect="1"/>
          </p:cNvSpPr>
          <p:nvPr/>
        </p:nvSpPr>
        <p:spPr>
          <a:xfrm>
            <a:off x="6216979" y="2478541"/>
            <a:ext cx="209094" cy="201335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22" name="Elipse 21"/>
          <p:cNvSpPr>
            <a:spLocks noChangeAspect="1"/>
          </p:cNvSpPr>
          <p:nvPr/>
        </p:nvSpPr>
        <p:spPr>
          <a:xfrm>
            <a:off x="6216979" y="2573064"/>
            <a:ext cx="209094" cy="20133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41" name="Elipse 40"/>
          <p:cNvSpPr>
            <a:spLocks noChangeAspect="1"/>
          </p:cNvSpPr>
          <p:nvPr/>
        </p:nvSpPr>
        <p:spPr>
          <a:xfrm>
            <a:off x="6248876" y="3505252"/>
            <a:ext cx="209094" cy="201335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2388925" y="1379908"/>
            <a:ext cx="4785677" cy="2939964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r"/>
            <a:r>
              <a:rPr lang="es-ES" sz="800" dirty="0" err="1" smtClean="0">
                <a:solidFill>
                  <a:schemeClr val="tx1"/>
                </a:solidFill>
              </a:rPr>
              <a:t>Hosting</a:t>
            </a:r>
            <a:r>
              <a:rPr lang="es-ES" sz="800" dirty="0" smtClean="0">
                <a:solidFill>
                  <a:schemeClr val="tx1"/>
                </a:solidFill>
              </a:rPr>
              <a:t> (Amazon EC2, Google Kubernetes, </a:t>
            </a:r>
            <a:r>
              <a:rPr lang="es-ES" sz="800" dirty="0" err="1" smtClean="0">
                <a:solidFill>
                  <a:schemeClr val="tx1"/>
                </a:solidFill>
              </a:rPr>
              <a:t>Minikube</a:t>
            </a:r>
            <a:r>
              <a:rPr lang="es-ES" sz="800" dirty="0" smtClean="0">
                <a:solidFill>
                  <a:schemeClr val="tx1"/>
                </a:solidFill>
              </a:rPr>
              <a:t>, etc.)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4" name="Rectángulo 3"/>
          <p:cNvSpPr/>
          <p:nvPr/>
        </p:nvSpPr>
        <p:spPr>
          <a:xfrm>
            <a:off x="2816207" y="1614864"/>
            <a:ext cx="4251284" cy="2599843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r"/>
            <a:r>
              <a:rPr lang="es-ES" sz="800" dirty="0" smtClean="0">
                <a:solidFill>
                  <a:schemeClr val="tx1"/>
                </a:solidFill>
              </a:rPr>
              <a:t>Kubernetes</a:t>
            </a:r>
          </a:p>
          <a:p>
            <a:pPr algn="r"/>
            <a:r>
              <a:rPr lang="es-ES" sz="800" dirty="0" smtClean="0">
                <a:solidFill>
                  <a:schemeClr val="tx1"/>
                </a:solidFill>
              </a:rPr>
              <a:t>Node</a:t>
            </a:r>
            <a:r>
              <a:rPr lang="es-ES" sz="800" baseline="-25000" dirty="0" smtClean="0">
                <a:solidFill>
                  <a:schemeClr val="tx1"/>
                </a:solidFill>
              </a:rPr>
              <a:t>1</a:t>
            </a:r>
            <a:endParaRPr lang="es-ES" sz="800" baseline="-25000" dirty="0">
              <a:solidFill>
                <a:schemeClr val="tx1"/>
              </a:solidFill>
            </a:endParaRPr>
          </a:p>
        </p:txBody>
      </p:sp>
      <p:sp>
        <p:nvSpPr>
          <p:cNvPr id="53" name="Elipse 52"/>
          <p:cNvSpPr>
            <a:spLocks noChangeAspect="1"/>
          </p:cNvSpPr>
          <p:nvPr/>
        </p:nvSpPr>
        <p:spPr>
          <a:xfrm>
            <a:off x="4811252" y="3075314"/>
            <a:ext cx="209094" cy="201335"/>
          </a:xfrm>
          <a:prstGeom prst="ellipse">
            <a:avLst/>
          </a:prstGeom>
          <a:solidFill>
            <a:schemeClr val="accent5"/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79" name="Elipse 78"/>
          <p:cNvSpPr>
            <a:spLocks noChangeAspect="1"/>
          </p:cNvSpPr>
          <p:nvPr/>
        </p:nvSpPr>
        <p:spPr>
          <a:xfrm>
            <a:off x="4815432" y="2535208"/>
            <a:ext cx="209094" cy="20133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82" name="Elipse 81"/>
          <p:cNvSpPr>
            <a:spLocks noChangeAspect="1"/>
          </p:cNvSpPr>
          <p:nvPr/>
        </p:nvSpPr>
        <p:spPr>
          <a:xfrm>
            <a:off x="4811252" y="1989199"/>
            <a:ext cx="209094" cy="201335"/>
          </a:xfrm>
          <a:prstGeom prst="ellipse">
            <a:avLst/>
          </a:prstGeom>
          <a:solidFill>
            <a:schemeClr val="bg1">
              <a:lumMod val="50000"/>
            </a:schemeClr>
          </a:solidFill>
          <a:ln w="3175" cap="rnd" cmpd="sng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19" name="Elipse 18"/>
          <p:cNvSpPr>
            <a:spLocks noChangeAspect="1"/>
          </p:cNvSpPr>
          <p:nvPr/>
        </p:nvSpPr>
        <p:spPr>
          <a:xfrm>
            <a:off x="5293959" y="1994601"/>
            <a:ext cx="209094" cy="20133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23" name="Elipse 22"/>
          <p:cNvSpPr>
            <a:spLocks noChangeAspect="1"/>
          </p:cNvSpPr>
          <p:nvPr/>
        </p:nvSpPr>
        <p:spPr>
          <a:xfrm>
            <a:off x="5293959" y="2570776"/>
            <a:ext cx="209094" cy="201335"/>
          </a:xfrm>
          <a:prstGeom prst="ellipse">
            <a:avLst/>
          </a:prstGeom>
          <a:solidFill>
            <a:schemeClr val="accent5"/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240" name="Elipse 239"/>
          <p:cNvSpPr>
            <a:spLocks noChangeAspect="1"/>
          </p:cNvSpPr>
          <p:nvPr/>
        </p:nvSpPr>
        <p:spPr>
          <a:xfrm>
            <a:off x="5293959" y="2634794"/>
            <a:ext cx="209094" cy="20133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686800" cy="696480"/>
          </a:xfrm>
        </p:spPr>
        <p:txBody>
          <a:bodyPr>
            <a:normAutofit/>
          </a:bodyPr>
          <a:lstStyle/>
          <a:p>
            <a:r>
              <a:rPr lang="es-ES" dirty="0"/>
              <a:t>6</a:t>
            </a:r>
            <a:r>
              <a:rPr lang="es-ES" dirty="0" smtClean="0"/>
              <a:t>. </a:t>
            </a:r>
            <a:r>
              <a:rPr lang="en-GB" dirty="0" smtClean="0"/>
              <a:t>Traffic Management w/ Ingress</a:t>
            </a:r>
            <a:endParaRPr lang="en-GB" dirty="0"/>
          </a:p>
        </p:txBody>
      </p:sp>
      <p:sp>
        <p:nvSpPr>
          <p:cNvPr id="7" name="Rectángulo 6"/>
          <p:cNvSpPr/>
          <p:nvPr/>
        </p:nvSpPr>
        <p:spPr>
          <a:xfrm>
            <a:off x="4815432" y="2534963"/>
            <a:ext cx="683996" cy="340731"/>
          </a:xfrm>
          <a:prstGeom prst="rect">
            <a:avLst/>
          </a:prstGeom>
          <a:solidFill>
            <a:srgbClr val="FD8008"/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NodePort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8" name="Rectángulo 7"/>
          <p:cNvSpPr/>
          <p:nvPr/>
        </p:nvSpPr>
        <p:spPr>
          <a:xfrm>
            <a:off x="4815432" y="1986098"/>
            <a:ext cx="683996" cy="340731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 cap="rnd" cmpd="sng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ctr"/>
            <a:r>
              <a:rPr lang="es-ES" sz="800" dirty="0" smtClean="0">
                <a:solidFill>
                  <a:schemeClr val="bg1">
                    <a:lumMod val="50000"/>
                  </a:schemeClr>
                </a:solidFill>
              </a:rPr>
              <a:t>LoadBalancer</a:t>
            </a:r>
            <a:endParaRPr lang="es-E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Rectángulo 8"/>
          <p:cNvSpPr/>
          <p:nvPr/>
        </p:nvSpPr>
        <p:spPr>
          <a:xfrm>
            <a:off x="4815432" y="3073968"/>
            <a:ext cx="683996" cy="340731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 cap="rnd" cmpd="sng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ctr"/>
            <a:r>
              <a:rPr lang="es-ES" sz="800" dirty="0">
                <a:solidFill>
                  <a:schemeClr val="bg1">
                    <a:lumMod val="50000"/>
                  </a:schemeClr>
                </a:solidFill>
              </a:rPr>
              <a:t>ClusterIP</a:t>
            </a:r>
          </a:p>
        </p:txBody>
      </p:sp>
      <p:cxnSp>
        <p:nvCxnSpPr>
          <p:cNvPr id="44" name="Conector recto 43"/>
          <p:cNvCxnSpPr>
            <a:stCxn id="244" idx="2"/>
            <a:endCxn id="247" idx="2"/>
          </p:cNvCxnSpPr>
          <p:nvPr/>
        </p:nvCxnSpPr>
        <p:spPr>
          <a:xfrm>
            <a:off x="5845766" y="2822598"/>
            <a:ext cx="2000" cy="690212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3" name="Conector recto 12"/>
          <p:cNvCxnSpPr>
            <a:stCxn id="19" idx="6"/>
            <a:endCxn id="113" idx="0"/>
          </p:cNvCxnSpPr>
          <p:nvPr/>
        </p:nvCxnSpPr>
        <p:spPr>
          <a:xfrm flipV="1">
            <a:off x="5503053" y="2093700"/>
            <a:ext cx="253740" cy="1569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bg1">
                <a:lumMod val="5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85" name="Arco 84"/>
          <p:cNvSpPr>
            <a:spLocks noChangeAspect="1"/>
          </p:cNvSpPr>
          <p:nvPr/>
        </p:nvSpPr>
        <p:spPr>
          <a:xfrm rot="16200000">
            <a:off x="2912452" y="2088652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86" name="Conector recto 85"/>
          <p:cNvCxnSpPr>
            <a:stCxn id="87" idx="0"/>
            <a:endCxn id="85" idx="0"/>
          </p:cNvCxnSpPr>
          <p:nvPr/>
        </p:nvCxnSpPr>
        <p:spPr>
          <a:xfrm flipV="1">
            <a:off x="2912747" y="2177167"/>
            <a:ext cx="164" cy="75703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87" name="Arco 86"/>
          <p:cNvSpPr>
            <a:spLocks noChangeAspect="1"/>
          </p:cNvSpPr>
          <p:nvPr/>
        </p:nvSpPr>
        <p:spPr>
          <a:xfrm rot="5400000">
            <a:off x="2735259" y="2164355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88" name="Conector recto 87"/>
          <p:cNvCxnSpPr>
            <a:stCxn id="84" idx="6"/>
            <a:endCxn id="87" idx="2"/>
          </p:cNvCxnSpPr>
          <p:nvPr/>
        </p:nvCxnSpPr>
        <p:spPr>
          <a:xfrm>
            <a:off x="2670991" y="2341187"/>
            <a:ext cx="153241" cy="656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solid"/>
            <a:headEnd type="arrow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12" name="Arco 111"/>
          <p:cNvSpPr>
            <a:spLocks noChangeAspect="1"/>
          </p:cNvSpPr>
          <p:nvPr/>
        </p:nvSpPr>
        <p:spPr>
          <a:xfrm rot="10800000">
            <a:off x="5845766" y="2400661"/>
            <a:ext cx="177946" cy="177029"/>
          </a:xfrm>
          <a:prstGeom prst="arc">
            <a:avLst/>
          </a:prstGeom>
          <a:noFill/>
          <a:ln w="3175" cap="rnd" cmpd="sng">
            <a:solidFill>
              <a:schemeClr val="bg1">
                <a:lumMod val="5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3" name="Arco 112"/>
          <p:cNvSpPr>
            <a:spLocks noChangeAspect="1"/>
          </p:cNvSpPr>
          <p:nvPr/>
        </p:nvSpPr>
        <p:spPr>
          <a:xfrm>
            <a:off x="5667820" y="2093700"/>
            <a:ext cx="177946" cy="177029"/>
          </a:xfrm>
          <a:prstGeom prst="arc">
            <a:avLst/>
          </a:prstGeom>
          <a:noFill/>
          <a:ln w="3175" cap="rnd" cmpd="sng">
            <a:solidFill>
              <a:schemeClr val="bg1">
                <a:lumMod val="5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15" name="Conector recto 114"/>
          <p:cNvCxnSpPr>
            <a:stCxn id="113" idx="2"/>
            <a:endCxn id="112" idx="2"/>
          </p:cNvCxnSpPr>
          <p:nvPr/>
        </p:nvCxnSpPr>
        <p:spPr>
          <a:xfrm>
            <a:off x="5845766" y="2182215"/>
            <a:ext cx="0" cy="306960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bg1">
                <a:lumMod val="5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39" name="Conector recto 138"/>
          <p:cNvCxnSpPr>
            <a:endCxn id="84" idx="2"/>
          </p:cNvCxnSpPr>
          <p:nvPr/>
        </p:nvCxnSpPr>
        <p:spPr>
          <a:xfrm>
            <a:off x="998148" y="2341187"/>
            <a:ext cx="1463749" cy="0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headEnd type="arrow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87" name="Rectángulo 186"/>
          <p:cNvSpPr/>
          <p:nvPr/>
        </p:nvSpPr>
        <p:spPr>
          <a:xfrm>
            <a:off x="2015750" y="1819409"/>
            <a:ext cx="748923" cy="273272"/>
          </a:xfrm>
          <a:prstGeom prst="rect">
            <a:avLst/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dirty="0" smtClean="0">
                <a:solidFill>
                  <a:schemeClr val="tx1"/>
                </a:solidFill>
              </a:rPr>
              <a:t>Edge</a:t>
            </a:r>
            <a:r>
              <a:rPr lang="es-ES" sz="800" dirty="0" smtClean="0">
                <a:solidFill>
                  <a:schemeClr val="tx1"/>
                </a:solidFill>
              </a:rPr>
              <a:t> Proxy</a:t>
            </a:r>
          </a:p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(Load </a:t>
            </a:r>
            <a:r>
              <a:rPr lang="en-GB" sz="800" dirty="0" smtClean="0">
                <a:solidFill>
                  <a:schemeClr val="tx1"/>
                </a:solidFill>
              </a:rPr>
              <a:t>Balancer</a:t>
            </a:r>
            <a:r>
              <a:rPr lang="es-ES" sz="800" dirty="0" smtClean="0">
                <a:solidFill>
                  <a:schemeClr val="tx1"/>
                </a:solidFill>
              </a:rPr>
              <a:t>)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109" name="Y 108"/>
          <p:cNvSpPr>
            <a:spLocks noChangeAspect="1"/>
          </p:cNvSpPr>
          <p:nvPr/>
        </p:nvSpPr>
        <p:spPr>
          <a:xfrm>
            <a:off x="2102856" y="2107404"/>
            <a:ext cx="577952" cy="576000"/>
          </a:xfrm>
          <a:prstGeom prst="flowChartSummingJunction">
            <a:avLst/>
          </a:prstGeom>
          <a:solidFill>
            <a:srgbClr val="000080"/>
          </a:solidFill>
          <a:ln w="3175" cap="rnd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130" name="CuadroTexto 129"/>
          <p:cNvSpPr txBox="1"/>
          <p:nvPr/>
        </p:nvSpPr>
        <p:spPr>
          <a:xfrm>
            <a:off x="4622248" y="3048808"/>
            <a:ext cx="158923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600" dirty="0" smtClean="0">
                <a:solidFill>
                  <a:schemeClr val="bg1">
                    <a:lumMod val="50000"/>
                  </a:schemeClr>
                </a:solidFill>
              </a:rPr>
              <a:t>Port</a:t>
            </a:r>
            <a:r>
              <a:rPr lang="en-GB" sz="600" baseline="-25000" dirty="0" smtClean="0">
                <a:solidFill>
                  <a:schemeClr val="bg1">
                    <a:lumMod val="50000"/>
                  </a:schemeClr>
                </a:solidFill>
              </a:rPr>
              <a:t>3</a:t>
            </a:r>
            <a:endParaRPr lang="es-ES" sz="600" baseline="-25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31" name="CuadroTexto 130"/>
          <p:cNvSpPr txBox="1"/>
          <p:nvPr/>
        </p:nvSpPr>
        <p:spPr>
          <a:xfrm>
            <a:off x="4449380" y="2677427"/>
            <a:ext cx="318634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600" dirty="0" smtClean="0"/>
              <a:t>nodePort</a:t>
            </a:r>
            <a:r>
              <a:rPr lang="es-ES" sz="600" baseline="-25000" dirty="0" smtClean="0"/>
              <a:t>2</a:t>
            </a:r>
            <a:endParaRPr lang="es-ES" sz="600" baseline="-25000" dirty="0"/>
          </a:p>
        </p:txBody>
      </p:sp>
      <p:sp>
        <p:nvSpPr>
          <p:cNvPr id="144" name="CuadroTexto 143"/>
          <p:cNvSpPr txBox="1"/>
          <p:nvPr/>
        </p:nvSpPr>
        <p:spPr>
          <a:xfrm>
            <a:off x="4626502" y="2512036"/>
            <a:ext cx="158923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s-ES_tradnl" sz="600" dirty="0" smtClean="0"/>
              <a:t>Port</a:t>
            </a:r>
            <a:r>
              <a:rPr lang="es-ES_tradnl" sz="600" baseline="-25000" dirty="0" smtClean="0"/>
              <a:t>2</a:t>
            </a:r>
            <a:endParaRPr lang="es-ES" sz="600" baseline="-25000" dirty="0"/>
          </a:p>
        </p:txBody>
      </p:sp>
      <p:sp>
        <p:nvSpPr>
          <p:cNvPr id="215" name="Rectángulo 214"/>
          <p:cNvSpPr/>
          <p:nvPr/>
        </p:nvSpPr>
        <p:spPr>
          <a:xfrm>
            <a:off x="4872898" y="2717628"/>
            <a:ext cx="577080" cy="123111"/>
          </a:xfrm>
          <a:prstGeom prst="rect">
            <a:avLst/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800" dirty="0" smtClean="0">
                <a:solidFill>
                  <a:schemeClr val="tx1"/>
                </a:solidFill>
              </a:rPr>
              <a:t>(hello-svc-np)</a:t>
            </a:r>
            <a:endParaRPr lang="en-US" sz="800" dirty="0">
              <a:solidFill>
                <a:schemeClr val="tx1"/>
              </a:solidFill>
            </a:endParaRPr>
          </a:p>
        </p:txBody>
      </p:sp>
      <p:cxnSp>
        <p:nvCxnSpPr>
          <p:cNvPr id="241" name="Conector recto 240"/>
          <p:cNvCxnSpPr>
            <a:stCxn id="240" idx="6"/>
            <a:endCxn id="244" idx="0"/>
          </p:cNvCxnSpPr>
          <p:nvPr/>
        </p:nvCxnSpPr>
        <p:spPr>
          <a:xfrm flipV="1">
            <a:off x="5503053" y="2734083"/>
            <a:ext cx="253740" cy="1379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headEnd type="none" w="sm" len="sm"/>
            <a:tailEnd type="none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244" name="Arco 243"/>
          <p:cNvSpPr>
            <a:spLocks noChangeAspect="1"/>
          </p:cNvSpPr>
          <p:nvPr/>
        </p:nvSpPr>
        <p:spPr>
          <a:xfrm>
            <a:off x="5667820" y="2734083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47" name="Arco 246"/>
          <p:cNvSpPr>
            <a:spLocks noChangeAspect="1"/>
          </p:cNvSpPr>
          <p:nvPr/>
        </p:nvSpPr>
        <p:spPr>
          <a:xfrm rot="10800000">
            <a:off x="5847766" y="3424296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50" name="Elipse 249"/>
          <p:cNvSpPr>
            <a:spLocks noChangeAspect="1"/>
          </p:cNvSpPr>
          <p:nvPr/>
        </p:nvSpPr>
        <p:spPr>
          <a:xfrm>
            <a:off x="4781915" y="2748748"/>
            <a:ext cx="72653" cy="73096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" name="Elipse 250"/>
          <p:cNvSpPr>
            <a:spLocks noChangeAspect="1"/>
          </p:cNvSpPr>
          <p:nvPr/>
        </p:nvSpPr>
        <p:spPr>
          <a:xfrm>
            <a:off x="4780014" y="3139434"/>
            <a:ext cx="72653" cy="73096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52" name="Elipse 251"/>
          <p:cNvSpPr>
            <a:spLocks noChangeAspect="1"/>
          </p:cNvSpPr>
          <p:nvPr/>
        </p:nvSpPr>
        <p:spPr>
          <a:xfrm>
            <a:off x="4780467" y="2596146"/>
            <a:ext cx="72653" cy="73096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" name="CuadroTexto 252"/>
          <p:cNvSpPr txBox="1"/>
          <p:nvPr/>
        </p:nvSpPr>
        <p:spPr>
          <a:xfrm>
            <a:off x="4475300" y="2193100"/>
            <a:ext cx="31863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 smtClean="0">
                <a:solidFill>
                  <a:schemeClr val="bg1">
                    <a:lumMod val="50000"/>
                  </a:schemeClr>
                </a:solidFill>
              </a:rPr>
              <a:t>nodePort</a:t>
            </a:r>
            <a:r>
              <a:rPr lang="es-ES" sz="600" baseline="-25000" dirty="0">
                <a:solidFill>
                  <a:schemeClr val="bg1">
                    <a:lumMod val="50000"/>
                  </a:schemeClr>
                </a:solidFill>
              </a:rPr>
              <a:t>1</a:t>
            </a:r>
          </a:p>
        </p:txBody>
      </p:sp>
      <p:sp>
        <p:nvSpPr>
          <p:cNvPr id="254" name="Elipse 253"/>
          <p:cNvSpPr>
            <a:spLocks noChangeAspect="1"/>
          </p:cNvSpPr>
          <p:nvPr/>
        </p:nvSpPr>
        <p:spPr>
          <a:xfrm>
            <a:off x="4781915" y="2202213"/>
            <a:ext cx="72653" cy="73096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Elipse 254"/>
          <p:cNvSpPr>
            <a:spLocks noChangeAspect="1"/>
          </p:cNvSpPr>
          <p:nvPr/>
        </p:nvSpPr>
        <p:spPr>
          <a:xfrm>
            <a:off x="4781915" y="2051645"/>
            <a:ext cx="72653" cy="73096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CuadroTexto 255"/>
          <p:cNvSpPr txBox="1"/>
          <p:nvPr/>
        </p:nvSpPr>
        <p:spPr>
          <a:xfrm>
            <a:off x="4624421" y="1970923"/>
            <a:ext cx="158923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s-ES_tradnl" sz="600" dirty="0" smtClean="0">
                <a:solidFill>
                  <a:schemeClr val="bg1">
                    <a:lumMod val="50000"/>
                  </a:schemeClr>
                </a:solidFill>
              </a:rPr>
              <a:t>Port</a:t>
            </a:r>
            <a:r>
              <a:rPr lang="es-ES_tradnl" sz="600" baseline="-25000" dirty="0" smtClean="0">
                <a:solidFill>
                  <a:schemeClr val="bg1">
                    <a:lumMod val="50000"/>
                  </a:schemeClr>
                </a:solidFill>
              </a:rPr>
              <a:t>1</a:t>
            </a:r>
            <a:endParaRPr lang="es-ES" sz="600" baseline="-250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263" name="Imagen 26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504" y="1864902"/>
            <a:ext cx="360000" cy="360000"/>
          </a:xfrm>
          <a:prstGeom prst="rect">
            <a:avLst/>
          </a:prstGeom>
        </p:spPr>
      </p:pic>
      <p:sp>
        <p:nvSpPr>
          <p:cNvPr id="68" name="Rectángulo redondeado 67"/>
          <p:cNvSpPr/>
          <p:nvPr/>
        </p:nvSpPr>
        <p:spPr>
          <a:xfrm>
            <a:off x="6134093" y="2130944"/>
            <a:ext cx="647999" cy="851935"/>
          </a:xfrm>
          <a:prstGeom prst="roundRect">
            <a:avLst>
              <a:gd name="adj" fmla="val 8040"/>
            </a:avLst>
          </a:prstGeom>
          <a:solidFill>
            <a:schemeClr val="bg1">
              <a:lumMod val="7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Pod</a:t>
            </a:r>
            <a:r>
              <a:rPr lang="es-ES" sz="800" baseline="-25000" dirty="0" smtClean="0">
                <a:solidFill>
                  <a:schemeClr val="tx1"/>
                </a:solidFill>
              </a:rPr>
              <a:t>1</a:t>
            </a:r>
            <a:endParaRPr lang="es-ES" sz="800" baseline="-25000" dirty="0">
              <a:solidFill>
                <a:schemeClr val="tx1"/>
              </a:solidFill>
            </a:endParaRPr>
          </a:p>
        </p:txBody>
      </p:sp>
      <p:sp>
        <p:nvSpPr>
          <p:cNvPr id="69" name="Rectángulo redondeado 68"/>
          <p:cNvSpPr/>
          <p:nvPr/>
        </p:nvSpPr>
        <p:spPr>
          <a:xfrm>
            <a:off x="6218492" y="2373037"/>
            <a:ext cx="465053" cy="517020"/>
          </a:xfrm>
          <a:prstGeom prst="roundRect">
            <a:avLst>
              <a:gd name="adj" fmla="val 8040"/>
            </a:avLst>
          </a:prstGeom>
          <a:solidFill>
            <a:schemeClr val="bg2">
              <a:lumMod val="75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Docker</a:t>
            </a:r>
            <a:r>
              <a:rPr lang="es-ES" sz="800" baseline="-25000" dirty="0" smtClean="0">
                <a:solidFill>
                  <a:schemeClr val="tx1"/>
                </a:solidFill>
              </a:rPr>
              <a:t>1</a:t>
            </a:r>
            <a:endParaRPr lang="es-ES" sz="800" baseline="-25000" dirty="0">
              <a:solidFill>
                <a:schemeClr val="tx1"/>
              </a:solidFill>
            </a:endParaRPr>
          </a:p>
        </p:txBody>
      </p:sp>
      <p:sp>
        <p:nvSpPr>
          <p:cNvPr id="74" name="Rectángulo redondeado 73"/>
          <p:cNvSpPr/>
          <p:nvPr/>
        </p:nvSpPr>
        <p:spPr>
          <a:xfrm>
            <a:off x="6165990" y="3117214"/>
            <a:ext cx="647999" cy="851935"/>
          </a:xfrm>
          <a:prstGeom prst="roundRect">
            <a:avLst>
              <a:gd name="adj" fmla="val 8040"/>
            </a:avLst>
          </a:prstGeom>
          <a:solidFill>
            <a:schemeClr val="bg1">
              <a:lumMod val="7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Pod</a:t>
            </a:r>
            <a:r>
              <a:rPr lang="es-ES" sz="800" baseline="-25000" dirty="0" smtClean="0">
                <a:solidFill>
                  <a:schemeClr val="tx1"/>
                </a:solidFill>
              </a:rPr>
              <a:t>2</a:t>
            </a:r>
            <a:endParaRPr lang="es-ES" sz="800" baseline="-25000" dirty="0">
              <a:solidFill>
                <a:schemeClr val="tx1"/>
              </a:solidFill>
            </a:endParaRPr>
          </a:p>
        </p:txBody>
      </p:sp>
      <p:sp>
        <p:nvSpPr>
          <p:cNvPr id="75" name="Rectángulo redondeado 74"/>
          <p:cNvSpPr/>
          <p:nvPr/>
        </p:nvSpPr>
        <p:spPr>
          <a:xfrm>
            <a:off x="6250389" y="3363326"/>
            <a:ext cx="465053" cy="517020"/>
          </a:xfrm>
          <a:prstGeom prst="roundRect">
            <a:avLst>
              <a:gd name="adj" fmla="val 8040"/>
            </a:avLst>
          </a:prstGeom>
          <a:solidFill>
            <a:schemeClr val="bg2">
              <a:lumMod val="75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Docker</a:t>
            </a:r>
            <a:r>
              <a:rPr lang="es-ES" sz="800" baseline="-25000" dirty="0" smtClean="0">
                <a:solidFill>
                  <a:schemeClr val="tx1"/>
                </a:solidFill>
              </a:rPr>
              <a:t>2</a:t>
            </a:r>
            <a:endParaRPr lang="es-ES" sz="800" baseline="-25000" dirty="0">
              <a:solidFill>
                <a:schemeClr val="tx1"/>
              </a:solidFill>
            </a:endParaRPr>
          </a:p>
        </p:txBody>
      </p:sp>
      <p:sp>
        <p:nvSpPr>
          <p:cNvPr id="213" name="Rectángulo 212"/>
          <p:cNvSpPr/>
          <p:nvPr/>
        </p:nvSpPr>
        <p:spPr>
          <a:xfrm>
            <a:off x="6253704" y="2665051"/>
            <a:ext cx="397079" cy="123111"/>
          </a:xfrm>
          <a:prstGeom prst="rect">
            <a:avLst/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_tradnl" sz="800" dirty="0" smtClean="0">
                <a:solidFill>
                  <a:schemeClr val="tx1"/>
                </a:solidFill>
              </a:rPr>
              <a:t>(hello-v1)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214" name="Rectángulo 213"/>
          <p:cNvSpPr/>
          <p:nvPr/>
        </p:nvSpPr>
        <p:spPr>
          <a:xfrm>
            <a:off x="6287927" y="3691074"/>
            <a:ext cx="397079" cy="123111"/>
          </a:xfrm>
          <a:prstGeom prst="rect">
            <a:avLst/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_tradnl" sz="800" dirty="0" smtClean="0">
                <a:solidFill>
                  <a:schemeClr val="tx1"/>
                </a:solidFill>
              </a:rPr>
              <a:t>(hello-v2)</a:t>
            </a:r>
            <a:endParaRPr lang="es-ES" sz="800" dirty="0">
              <a:solidFill>
                <a:schemeClr val="tx1"/>
              </a:solidFill>
            </a:endParaRPr>
          </a:p>
        </p:txBody>
      </p:sp>
      <p:cxnSp>
        <p:nvCxnSpPr>
          <p:cNvPr id="118" name="Conector recto 117"/>
          <p:cNvCxnSpPr>
            <a:stCxn id="112" idx="0"/>
            <a:endCxn id="16" idx="2"/>
          </p:cNvCxnSpPr>
          <p:nvPr/>
        </p:nvCxnSpPr>
        <p:spPr>
          <a:xfrm>
            <a:off x="5934739" y="2577690"/>
            <a:ext cx="282240" cy="1519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bg1">
                <a:lumMod val="50000"/>
              </a:schemeClr>
            </a:solidFill>
            <a:prstDash val="solid"/>
            <a:tailEnd type="arrow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40" name="Conector recto 39"/>
          <p:cNvCxnSpPr>
            <a:stCxn id="247" idx="0"/>
            <a:endCxn id="41" idx="2"/>
          </p:cNvCxnSpPr>
          <p:nvPr/>
        </p:nvCxnSpPr>
        <p:spPr>
          <a:xfrm>
            <a:off x="5936739" y="3601325"/>
            <a:ext cx="312137" cy="4595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headEnd type="none"/>
            <a:tailEnd type="arrow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66" name="CuadroTexto 65"/>
          <p:cNvSpPr txBox="1"/>
          <p:nvPr/>
        </p:nvSpPr>
        <p:spPr>
          <a:xfrm>
            <a:off x="6034966" y="2717705"/>
            <a:ext cx="155992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s-ES" sz="600" dirty="0" smtClean="0"/>
              <a:t>5000</a:t>
            </a:r>
            <a:endParaRPr lang="es-ES" sz="600" dirty="0"/>
          </a:p>
        </p:txBody>
      </p:sp>
      <p:sp>
        <p:nvSpPr>
          <p:cNvPr id="76" name="CuadroTexto 75"/>
          <p:cNvSpPr txBox="1"/>
          <p:nvPr/>
        </p:nvSpPr>
        <p:spPr>
          <a:xfrm>
            <a:off x="6066863" y="3660297"/>
            <a:ext cx="155992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s-ES" sz="600" dirty="0" smtClean="0"/>
              <a:t>5000</a:t>
            </a:r>
            <a:endParaRPr lang="es-ES" sz="600" dirty="0"/>
          </a:p>
        </p:txBody>
      </p:sp>
      <p:cxnSp>
        <p:nvCxnSpPr>
          <p:cNvPr id="37" name="Conector recto 36"/>
          <p:cNvCxnSpPr>
            <a:stCxn id="23" idx="6"/>
            <a:endCxn id="22" idx="2"/>
          </p:cNvCxnSpPr>
          <p:nvPr/>
        </p:nvCxnSpPr>
        <p:spPr>
          <a:xfrm>
            <a:off x="5503053" y="2671444"/>
            <a:ext cx="713926" cy="2288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headEnd type="none" w="sm" len="sm"/>
            <a:tailEnd type="arrow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20" name="Rectángulo redondeado 119"/>
          <p:cNvSpPr/>
          <p:nvPr/>
        </p:nvSpPr>
        <p:spPr>
          <a:xfrm rot="5400000">
            <a:off x="3943142" y="2023988"/>
            <a:ext cx="106600" cy="126683"/>
          </a:xfrm>
          <a:prstGeom prst="roundRect">
            <a:avLst>
              <a:gd name="adj" fmla="val 6016"/>
            </a:avLst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800" dirty="0" smtClean="0">
                <a:solidFill>
                  <a:schemeClr val="tx1"/>
                </a:solidFill>
              </a:rPr>
              <a:t>....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121" name="Rectángulo redondeado 120"/>
          <p:cNvSpPr/>
          <p:nvPr/>
        </p:nvSpPr>
        <p:spPr>
          <a:xfrm>
            <a:off x="3239920" y="2816709"/>
            <a:ext cx="612000" cy="238421"/>
          </a:xfrm>
          <a:prstGeom prst="roundRect">
            <a:avLst>
              <a:gd name="adj" fmla="val 6016"/>
            </a:avLst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sz="800" dirty="0" err="1" smtClean="0">
                <a:solidFill>
                  <a:schemeClr val="tx1"/>
                </a:solidFill>
              </a:rPr>
              <a:t>Deployment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122" name="Elipse 121"/>
          <p:cNvSpPr>
            <a:spLocks noChangeAspect="1"/>
          </p:cNvSpPr>
          <p:nvPr/>
        </p:nvSpPr>
        <p:spPr>
          <a:xfrm>
            <a:off x="3389159" y="2662705"/>
            <a:ext cx="215997" cy="215997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b="1" dirty="0" smtClean="0"/>
              <a:t>1</a:t>
            </a:r>
            <a:endParaRPr lang="en-US" sz="1000" b="1" dirty="0"/>
          </a:p>
        </p:txBody>
      </p:sp>
      <p:cxnSp>
        <p:nvCxnSpPr>
          <p:cNvPr id="125" name="Conector recto 124"/>
          <p:cNvCxnSpPr>
            <a:stCxn id="95" idx="2"/>
            <a:endCxn id="122" idx="0"/>
          </p:cNvCxnSpPr>
          <p:nvPr/>
        </p:nvCxnSpPr>
        <p:spPr>
          <a:xfrm flipH="1">
            <a:off x="3497158" y="2413954"/>
            <a:ext cx="8697" cy="248751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sysDot"/>
            <a:headEnd type="arrow" w="sm" len="sm"/>
            <a:tailEnd type="none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27" name="Rectángulo redondeado 126"/>
          <p:cNvSpPr/>
          <p:nvPr/>
        </p:nvSpPr>
        <p:spPr>
          <a:xfrm>
            <a:off x="2987824" y="3087038"/>
            <a:ext cx="394898" cy="238421"/>
          </a:xfrm>
          <a:prstGeom prst="roundRect">
            <a:avLst>
              <a:gd name="adj" fmla="val 6016"/>
            </a:avLst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sz="800" dirty="0" smtClean="0">
                <a:solidFill>
                  <a:schemeClr val="tx1"/>
                </a:solidFill>
              </a:rPr>
              <a:t>Service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128" name="Elipse 127"/>
          <p:cNvSpPr>
            <a:spLocks noChangeAspect="1"/>
          </p:cNvSpPr>
          <p:nvPr/>
        </p:nvSpPr>
        <p:spPr>
          <a:xfrm>
            <a:off x="3043879" y="2924944"/>
            <a:ext cx="215997" cy="215997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b="1" dirty="0"/>
              <a:t>2</a:t>
            </a:r>
          </a:p>
        </p:txBody>
      </p:sp>
      <p:cxnSp>
        <p:nvCxnSpPr>
          <p:cNvPr id="129" name="Conector recto 128"/>
          <p:cNvCxnSpPr>
            <a:stCxn id="98" idx="1"/>
            <a:endCxn id="128" idx="0"/>
          </p:cNvCxnSpPr>
          <p:nvPr/>
        </p:nvCxnSpPr>
        <p:spPr>
          <a:xfrm>
            <a:off x="3134543" y="2414232"/>
            <a:ext cx="17335" cy="510712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sysDot"/>
            <a:headEnd type="arrow" w="sm" len="sm"/>
            <a:tailEnd type="none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32" name="Rectángulo redondeado 131"/>
          <p:cNvSpPr/>
          <p:nvPr/>
        </p:nvSpPr>
        <p:spPr>
          <a:xfrm>
            <a:off x="3823342" y="3078948"/>
            <a:ext cx="403405" cy="238421"/>
          </a:xfrm>
          <a:prstGeom prst="roundRect">
            <a:avLst>
              <a:gd name="adj" fmla="val 6016"/>
            </a:avLst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sz="800" dirty="0" err="1" smtClean="0">
                <a:solidFill>
                  <a:schemeClr val="tx1"/>
                </a:solidFill>
              </a:rPr>
              <a:t>Ingress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133" name="Elipse 132"/>
          <p:cNvSpPr>
            <a:spLocks noChangeAspect="1"/>
          </p:cNvSpPr>
          <p:nvPr/>
        </p:nvSpPr>
        <p:spPr>
          <a:xfrm>
            <a:off x="3912612" y="2924944"/>
            <a:ext cx="215997" cy="215997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b="1" dirty="0"/>
              <a:t>3</a:t>
            </a:r>
          </a:p>
        </p:txBody>
      </p:sp>
      <p:cxnSp>
        <p:nvCxnSpPr>
          <p:cNvPr id="134" name="Conector recto 133"/>
          <p:cNvCxnSpPr>
            <a:stCxn id="169" idx="2"/>
            <a:endCxn id="133" idx="0"/>
          </p:cNvCxnSpPr>
          <p:nvPr/>
        </p:nvCxnSpPr>
        <p:spPr>
          <a:xfrm flipH="1">
            <a:off x="4020611" y="2595744"/>
            <a:ext cx="38167" cy="329200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sysDot"/>
            <a:headEnd type="arrow" w="sm" len="sm"/>
            <a:tailEnd type="none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35" name="Rectángulo 134"/>
          <p:cNvSpPr/>
          <p:nvPr/>
        </p:nvSpPr>
        <p:spPr>
          <a:xfrm>
            <a:off x="4871643" y="2175370"/>
            <a:ext cx="577080" cy="123111"/>
          </a:xfrm>
          <a:prstGeom prst="rect">
            <a:avLst/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800" dirty="0" smtClean="0">
                <a:solidFill>
                  <a:schemeClr val="bg1">
                    <a:lumMod val="50000"/>
                  </a:schemeClr>
                </a:solidFill>
              </a:rPr>
              <a:t>(hello-svc-</a:t>
            </a:r>
            <a:r>
              <a:rPr lang="en-US" sz="800" dirty="0" err="1" smtClean="0">
                <a:solidFill>
                  <a:schemeClr val="bg1">
                    <a:lumMod val="50000"/>
                  </a:schemeClr>
                </a:solidFill>
              </a:rPr>
              <a:t>lb</a:t>
            </a:r>
            <a:r>
              <a:rPr lang="en-US" sz="800" dirty="0" smtClean="0">
                <a:solidFill>
                  <a:schemeClr val="bg1">
                    <a:lumMod val="50000"/>
                  </a:schemeClr>
                </a:solidFill>
              </a:rPr>
              <a:t>)</a:t>
            </a:r>
            <a:endParaRPr 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36" name="Rectángulo 135"/>
          <p:cNvSpPr/>
          <p:nvPr/>
        </p:nvSpPr>
        <p:spPr>
          <a:xfrm>
            <a:off x="4860032" y="3253794"/>
            <a:ext cx="613080" cy="123111"/>
          </a:xfrm>
          <a:prstGeom prst="rect">
            <a:avLst/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800" dirty="0" smtClean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en-US" sz="800" dirty="0">
                <a:solidFill>
                  <a:schemeClr val="bg1">
                    <a:lumMod val="50000"/>
                  </a:schemeClr>
                </a:solidFill>
              </a:rPr>
              <a:t>hello</a:t>
            </a:r>
            <a:r>
              <a:rPr lang="en-US" sz="800" dirty="0" smtClean="0">
                <a:solidFill>
                  <a:schemeClr val="bg1">
                    <a:lumMod val="50000"/>
                  </a:schemeClr>
                </a:solidFill>
              </a:rPr>
              <a:t>-svc-</a:t>
            </a:r>
            <a:r>
              <a:rPr lang="en-US" sz="800" dirty="0" err="1" smtClean="0">
                <a:solidFill>
                  <a:schemeClr val="bg1">
                    <a:lumMod val="50000"/>
                  </a:schemeClr>
                </a:solidFill>
              </a:rPr>
              <a:t>cip</a:t>
            </a:r>
            <a:r>
              <a:rPr lang="en-US" sz="800" dirty="0" smtClean="0">
                <a:solidFill>
                  <a:schemeClr val="bg1">
                    <a:lumMod val="50000"/>
                  </a:schemeClr>
                </a:solidFill>
              </a:rPr>
              <a:t>)</a:t>
            </a:r>
            <a:endParaRPr 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137" name="Conector recto 136"/>
          <p:cNvCxnSpPr>
            <a:stCxn id="85" idx="2"/>
            <a:endCxn id="95" idx="1"/>
          </p:cNvCxnSpPr>
          <p:nvPr/>
        </p:nvCxnSpPr>
        <p:spPr>
          <a:xfrm>
            <a:off x="3001426" y="2088194"/>
            <a:ext cx="287099" cy="1760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98" name="Rectángulo 97"/>
          <p:cNvSpPr/>
          <p:nvPr/>
        </p:nvSpPr>
        <p:spPr>
          <a:xfrm rot="16200000">
            <a:off x="2810544" y="1982235"/>
            <a:ext cx="647996" cy="215997"/>
          </a:xfrm>
          <a:prstGeom prst="rect">
            <a:avLst/>
          </a:prstGeom>
          <a:solidFill>
            <a:srgbClr val="FD8008"/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LoadBalancer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95" name="Rectángulo 94"/>
          <p:cNvSpPr/>
          <p:nvPr/>
        </p:nvSpPr>
        <p:spPr>
          <a:xfrm>
            <a:off x="3288525" y="1765954"/>
            <a:ext cx="434660" cy="648000"/>
          </a:xfrm>
          <a:prstGeom prst="rect">
            <a:avLst/>
          </a:prstGeom>
          <a:solidFill>
            <a:srgbClr val="339900"/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t"/>
          <a:lstStyle/>
          <a:p>
            <a:pPr algn="ctr"/>
            <a:r>
              <a:rPr lang="en-US" sz="800" dirty="0" smtClean="0">
                <a:solidFill>
                  <a:schemeClr val="tx1"/>
                </a:solidFill>
              </a:rPr>
              <a:t>Ingress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n-GB" sz="800" dirty="0" smtClean="0">
                <a:solidFill>
                  <a:schemeClr val="tx1"/>
                </a:solidFill>
              </a:rPr>
              <a:t>Controller</a:t>
            </a:r>
            <a:endParaRPr lang="en-GB" sz="800" dirty="0">
              <a:solidFill>
                <a:schemeClr val="tx1"/>
              </a:solidFill>
            </a:endParaRPr>
          </a:p>
        </p:txBody>
      </p:sp>
      <p:cxnSp>
        <p:nvCxnSpPr>
          <p:cNvPr id="142" name="Conector recto 141"/>
          <p:cNvCxnSpPr>
            <a:stCxn id="145" idx="2"/>
            <a:endCxn id="146" idx="2"/>
          </p:cNvCxnSpPr>
          <p:nvPr/>
        </p:nvCxnSpPr>
        <p:spPr>
          <a:xfrm flipH="1">
            <a:off x="4463049" y="1981232"/>
            <a:ext cx="773" cy="560390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43" name="Conector recto 142"/>
          <p:cNvCxnSpPr>
            <a:stCxn id="148" idx="6"/>
            <a:endCxn id="145" idx="0"/>
          </p:cNvCxnSpPr>
          <p:nvPr/>
        </p:nvCxnSpPr>
        <p:spPr>
          <a:xfrm>
            <a:off x="3719782" y="1890508"/>
            <a:ext cx="655067" cy="2209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headEnd type="none" w="sm" len="sm"/>
            <a:tailEnd type="none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45" name="Arco 144"/>
          <p:cNvSpPr>
            <a:spLocks noChangeAspect="1"/>
          </p:cNvSpPr>
          <p:nvPr/>
        </p:nvSpPr>
        <p:spPr>
          <a:xfrm>
            <a:off x="4285876" y="1892717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6" name="Arco 145"/>
          <p:cNvSpPr>
            <a:spLocks noChangeAspect="1"/>
          </p:cNvSpPr>
          <p:nvPr/>
        </p:nvSpPr>
        <p:spPr>
          <a:xfrm rot="10800000">
            <a:off x="4463049" y="2453108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47" name="Conector recto 146"/>
          <p:cNvCxnSpPr>
            <a:stCxn id="146" idx="0"/>
            <a:endCxn id="252" idx="2"/>
          </p:cNvCxnSpPr>
          <p:nvPr/>
        </p:nvCxnSpPr>
        <p:spPr>
          <a:xfrm>
            <a:off x="4552022" y="2630137"/>
            <a:ext cx="228445" cy="2557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headEnd type="none" w="sm" len="sm"/>
            <a:tailEnd type="none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56" name="Conector recto 155"/>
          <p:cNvCxnSpPr>
            <a:stCxn id="158" idx="6"/>
            <a:endCxn id="157" idx="0"/>
          </p:cNvCxnSpPr>
          <p:nvPr/>
        </p:nvCxnSpPr>
        <p:spPr>
          <a:xfrm>
            <a:off x="3720750" y="2282078"/>
            <a:ext cx="607397" cy="2209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headEnd type="none" w="sm" len="sm"/>
            <a:tailEnd type="none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57" name="Arco 156"/>
          <p:cNvSpPr>
            <a:spLocks noChangeAspect="1"/>
          </p:cNvSpPr>
          <p:nvPr/>
        </p:nvSpPr>
        <p:spPr>
          <a:xfrm>
            <a:off x="4239174" y="2284287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59" name="Conector recto 158"/>
          <p:cNvCxnSpPr>
            <a:stCxn id="157" idx="2"/>
            <a:endCxn id="160" idx="2"/>
          </p:cNvCxnSpPr>
          <p:nvPr/>
        </p:nvCxnSpPr>
        <p:spPr>
          <a:xfrm flipH="1">
            <a:off x="4416347" y="2372802"/>
            <a:ext cx="773" cy="1442065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60" name="Arco 159"/>
          <p:cNvSpPr>
            <a:spLocks noChangeAspect="1"/>
          </p:cNvSpPr>
          <p:nvPr/>
        </p:nvSpPr>
        <p:spPr>
          <a:xfrm rot="10800000">
            <a:off x="4416347" y="3726353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61" name="Conector recto 160"/>
          <p:cNvCxnSpPr>
            <a:stCxn id="160" idx="0"/>
          </p:cNvCxnSpPr>
          <p:nvPr/>
        </p:nvCxnSpPr>
        <p:spPr>
          <a:xfrm>
            <a:off x="4505319" y="3903382"/>
            <a:ext cx="360000" cy="2557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headEnd type="none"/>
            <a:tailEnd type="arrow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99" name="Rectángulo 98"/>
          <p:cNvSpPr/>
          <p:nvPr/>
        </p:nvSpPr>
        <p:spPr>
          <a:xfrm>
            <a:off x="3836099" y="1766406"/>
            <a:ext cx="431995" cy="25199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es-ES" sz="800" dirty="0" err="1" smtClean="0">
                <a:solidFill>
                  <a:schemeClr val="tx1"/>
                </a:solidFill>
              </a:rPr>
              <a:t>Ingress</a:t>
            </a:r>
            <a:r>
              <a:rPr lang="es-ES" sz="800" dirty="0" smtClean="0">
                <a:solidFill>
                  <a:schemeClr val="tx1"/>
                </a:solidFill>
              </a:rPr>
              <a:t> Resource</a:t>
            </a:r>
            <a:r>
              <a:rPr lang="es-ES" sz="800" baseline="-25000" dirty="0" smtClean="0">
                <a:solidFill>
                  <a:schemeClr val="tx1"/>
                </a:solidFill>
              </a:rPr>
              <a:t>1</a:t>
            </a:r>
            <a:endParaRPr lang="es-ES" sz="800" baseline="-25000" dirty="0">
              <a:solidFill>
                <a:schemeClr val="tx1"/>
              </a:solidFill>
            </a:endParaRPr>
          </a:p>
        </p:txBody>
      </p:sp>
      <p:sp>
        <p:nvSpPr>
          <p:cNvPr id="116" name="Rectángulo 115"/>
          <p:cNvSpPr/>
          <p:nvPr/>
        </p:nvSpPr>
        <p:spPr>
          <a:xfrm>
            <a:off x="3835777" y="2155927"/>
            <a:ext cx="431995" cy="25199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es-ES" sz="800" dirty="0" err="1" smtClean="0">
                <a:solidFill>
                  <a:schemeClr val="tx1"/>
                </a:solidFill>
              </a:rPr>
              <a:t>Ingress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Resource</a:t>
            </a:r>
            <a:r>
              <a:rPr lang="es-ES" sz="800" baseline="-25000" dirty="0" err="1" smtClean="0">
                <a:solidFill>
                  <a:schemeClr val="tx1"/>
                </a:solidFill>
              </a:rPr>
              <a:t>n</a:t>
            </a:r>
            <a:endParaRPr lang="es-ES" sz="800" baseline="-25000" dirty="0">
              <a:solidFill>
                <a:schemeClr val="tx1"/>
              </a:solidFill>
            </a:endParaRPr>
          </a:p>
        </p:txBody>
      </p:sp>
      <p:sp>
        <p:nvSpPr>
          <p:cNvPr id="164" name="Rectángulo redondeado 163"/>
          <p:cNvSpPr/>
          <p:nvPr/>
        </p:nvSpPr>
        <p:spPr>
          <a:xfrm>
            <a:off x="4872898" y="3784171"/>
            <a:ext cx="972868" cy="238421"/>
          </a:xfrm>
          <a:prstGeom prst="roundRect">
            <a:avLst>
              <a:gd name="adj" fmla="val 6016"/>
            </a:avLst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sz="800" dirty="0" smtClean="0">
                <a:solidFill>
                  <a:schemeClr val="tx1"/>
                </a:solidFill>
              </a:rPr>
              <a:t>Call NodePort </a:t>
            </a:r>
            <a:r>
              <a:rPr lang="es-ES" sz="800" dirty="0" err="1" smtClean="0">
                <a:solidFill>
                  <a:schemeClr val="tx1"/>
                </a:solidFill>
              </a:rPr>
              <a:t>or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ClusterIP</a:t>
            </a:r>
            <a:r>
              <a:rPr lang="es-ES" sz="800" dirty="0" smtClean="0">
                <a:solidFill>
                  <a:schemeClr val="tx1"/>
                </a:solidFill>
              </a:rPr>
              <a:t> to </a:t>
            </a:r>
            <a:r>
              <a:rPr lang="es-ES" sz="800" dirty="0" err="1" smtClean="0">
                <a:solidFill>
                  <a:schemeClr val="tx1"/>
                </a:solidFill>
              </a:rPr>
              <a:t>Pods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167" name="Rectángulo redondeado 166"/>
          <p:cNvSpPr/>
          <p:nvPr/>
        </p:nvSpPr>
        <p:spPr>
          <a:xfrm>
            <a:off x="5979380" y="1957216"/>
            <a:ext cx="935999" cy="2071706"/>
          </a:xfrm>
          <a:prstGeom prst="roundRect">
            <a:avLst>
              <a:gd name="adj" fmla="val 6016"/>
            </a:avLst>
          </a:prstGeom>
          <a:noFill/>
          <a:ln w="3175" cap="rnd" cmpd="sng">
            <a:solidFill>
              <a:schemeClr val="tx1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dirty="0" err="1" smtClean="0">
                <a:solidFill>
                  <a:schemeClr val="tx1"/>
                </a:solidFill>
              </a:rPr>
              <a:t>Namespace</a:t>
            </a:r>
            <a:r>
              <a:rPr lang="es-ES" sz="800" baseline="-25000" dirty="0" err="1" smtClean="0">
                <a:solidFill>
                  <a:schemeClr val="tx1"/>
                </a:solidFill>
              </a:rPr>
              <a:t>A</a:t>
            </a:r>
            <a:endParaRPr lang="es-ES" sz="800" baseline="-25000" dirty="0">
              <a:solidFill>
                <a:schemeClr val="tx1"/>
              </a:solidFill>
            </a:endParaRPr>
          </a:p>
        </p:txBody>
      </p:sp>
      <p:sp>
        <p:nvSpPr>
          <p:cNvPr id="168" name="Rectángulo redondeado 167"/>
          <p:cNvSpPr/>
          <p:nvPr/>
        </p:nvSpPr>
        <p:spPr>
          <a:xfrm>
            <a:off x="4569613" y="1799711"/>
            <a:ext cx="1043999" cy="1715366"/>
          </a:xfrm>
          <a:prstGeom prst="roundRect">
            <a:avLst>
              <a:gd name="adj" fmla="val 6016"/>
            </a:avLst>
          </a:prstGeom>
          <a:noFill/>
          <a:ln w="3175" cap="rnd" cmpd="sng">
            <a:solidFill>
              <a:schemeClr val="tx1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dirty="0" err="1" smtClean="0">
                <a:solidFill>
                  <a:schemeClr val="tx1"/>
                </a:solidFill>
              </a:rPr>
              <a:t>Namespace</a:t>
            </a:r>
            <a:r>
              <a:rPr lang="es-ES" sz="800" baseline="-25000" dirty="0" err="1">
                <a:solidFill>
                  <a:schemeClr val="tx1"/>
                </a:solidFill>
              </a:rPr>
              <a:t>A</a:t>
            </a:r>
            <a:endParaRPr lang="es-ES" sz="800" baseline="-25000" dirty="0">
              <a:solidFill>
                <a:schemeClr val="tx1"/>
              </a:solidFill>
            </a:endParaRPr>
          </a:p>
        </p:txBody>
      </p:sp>
      <p:sp>
        <p:nvSpPr>
          <p:cNvPr id="169" name="Rectángulo redondeado 168"/>
          <p:cNvSpPr/>
          <p:nvPr/>
        </p:nvSpPr>
        <p:spPr>
          <a:xfrm>
            <a:off x="3770778" y="1720777"/>
            <a:ext cx="576000" cy="874967"/>
          </a:xfrm>
          <a:prstGeom prst="roundRect">
            <a:avLst>
              <a:gd name="adj" fmla="val 6016"/>
            </a:avLst>
          </a:prstGeom>
          <a:noFill/>
          <a:ln w="3175" cap="rnd" cmpd="sng">
            <a:solidFill>
              <a:schemeClr val="tx1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3600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dirty="0" err="1" smtClean="0">
                <a:solidFill>
                  <a:schemeClr val="tx1"/>
                </a:solidFill>
              </a:rPr>
              <a:t>Namespace</a:t>
            </a:r>
            <a:r>
              <a:rPr lang="es-ES" sz="800" baseline="-25000" dirty="0" err="1">
                <a:solidFill>
                  <a:schemeClr val="tx1"/>
                </a:solidFill>
              </a:rPr>
              <a:t>A</a:t>
            </a:r>
            <a:endParaRPr lang="es-ES" sz="800" baseline="-25000" dirty="0">
              <a:solidFill>
                <a:schemeClr val="tx1"/>
              </a:solidFill>
            </a:endParaRPr>
          </a:p>
        </p:txBody>
      </p:sp>
      <p:sp>
        <p:nvSpPr>
          <p:cNvPr id="106" name="CuadroTexto 105"/>
          <p:cNvSpPr txBox="1"/>
          <p:nvPr/>
        </p:nvSpPr>
        <p:spPr>
          <a:xfrm>
            <a:off x="649608" y="2445885"/>
            <a:ext cx="1522953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s-ES_tradnl" sz="600" dirty="0" smtClean="0">
                <a:latin typeface="Consolas"/>
                <a:cs typeface="Consolas"/>
              </a:rPr>
              <a:t>http://&lt;</a:t>
            </a:r>
            <a:r>
              <a:rPr lang="es-ES_tradnl" sz="600" dirty="0" err="1" smtClean="0">
                <a:latin typeface="Consolas"/>
                <a:cs typeface="Consolas"/>
              </a:rPr>
              <a:t>PublicIP</a:t>
            </a:r>
            <a:r>
              <a:rPr lang="es-ES_tradnl" sz="600" dirty="0" smtClean="0">
                <a:latin typeface="Consolas"/>
                <a:cs typeface="Consolas"/>
              </a:rPr>
              <a:t>&gt;:&lt;</a:t>
            </a:r>
            <a:r>
              <a:rPr lang="es-ES_tradnl" sz="600" dirty="0" err="1" smtClean="0">
                <a:latin typeface="Consolas"/>
                <a:cs typeface="Consolas"/>
              </a:rPr>
              <a:t>PublicPort</a:t>
            </a:r>
            <a:r>
              <a:rPr lang="es-ES_tradnl" sz="600" dirty="0" smtClean="0">
                <a:latin typeface="Consolas"/>
                <a:cs typeface="Consolas"/>
              </a:rPr>
              <a:t>&gt;/</a:t>
            </a:r>
            <a:r>
              <a:rPr lang="es-ES_tradnl" sz="600" dirty="0" err="1" smtClean="0">
                <a:latin typeface="Consolas"/>
                <a:cs typeface="Consolas"/>
              </a:rPr>
              <a:t>hello</a:t>
            </a:r>
            <a:endParaRPr lang="es-ES" sz="600" baseline="-25000" dirty="0">
              <a:latin typeface="Consolas"/>
              <a:cs typeface="Consolas"/>
            </a:endParaRPr>
          </a:p>
        </p:txBody>
      </p:sp>
      <p:sp>
        <p:nvSpPr>
          <p:cNvPr id="110" name="Rectángulo 109"/>
          <p:cNvSpPr/>
          <p:nvPr/>
        </p:nvSpPr>
        <p:spPr>
          <a:xfrm>
            <a:off x="5880257" y="4437112"/>
            <a:ext cx="2364152" cy="187220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t"/>
          <a:lstStyle/>
          <a:p>
            <a:r>
              <a:rPr lang="mr-IN" sz="700" dirty="0">
                <a:solidFill>
                  <a:srgbClr val="000000"/>
                </a:solidFill>
                <a:latin typeface="Monaco"/>
                <a:cs typeface="Monaco"/>
              </a:rPr>
              <a:t>---</a:t>
            </a:r>
          </a:p>
          <a:p>
            <a:r>
              <a:rPr lang="es-ES" sz="700" dirty="0" err="1">
                <a:solidFill>
                  <a:srgbClr val="000000"/>
                </a:solidFill>
                <a:latin typeface="Monaco"/>
                <a:cs typeface="Monaco"/>
              </a:rPr>
              <a:t>apiVersion</a:t>
            </a:r>
            <a:r>
              <a:rPr lang="es-ES" sz="700" dirty="0">
                <a:solidFill>
                  <a:srgbClr val="000000"/>
                </a:solidFill>
                <a:latin typeface="Monaco"/>
                <a:cs typeface="Monaco"/>
              </a:rPr>
              <a:t>: </a:t>
            </a:r>
            <a:r>
              <a:rPr lang="es-ES" sz="700" dirty="0" err="1">
                <a:solidFill>
                  <a:srgbClr val="000000"/>
                </a:solidFill>
                <a:latin typeface="Monaco"/>
                <a:cs typeface="Monaco"/>
              </a:rPr>
              <a:t>extensions</a:t>
            </a:r>
            <a:r>
              <a:rPr lang="es-ES" sz="700" dirty="0">
                <a:solidFill>
                  <a:srgbClr val="000000"/>
                </a:solidFill>
                <a:latin typeface="Monaco"/>
                <a:cs typeface="Monaco"/>
              </a:rPr>
              <a:t>/v1beta1</a:t>
            </a:r>
          </a:p>
          <a:p>
            <a:r>
              <a:rPr lang="es-ES" sz="700" b="1" dirty="0" err="1">
                <a:solidFill>
                  <a:srgbClr val="FF0000"/>
                </a:solidFill>
                <a:latin typeface="Monaco"/>
                <a:cs typeface="Monaco"/>
              </a:rPr>
              <a:t>kind</a:t>
            </a:r>
            <a:r>
              <a:rPr lang="es-ES" sz="700" b="1" dirty="0">
                <a:solidFill>
                  <a:srgbClr val="FF0000"/>
                </a:solidFill>
                <a:latin typeface="Monaco"/>
                <a:cs typeface="Monaco"/>
              </a:rPr>
              <a:t>:</a:t>
            </a:r>
            <a:r>
              <a:rPr lang="es-ES" sz="700" dirty="0">
                <a:solidFill>
                  <a:srgbClr val="000000"/>
                </a:solidFill>
                <a:latin typeface="Monaco"/>
                <a:cs typeface="Monaco"/>
              </a:rPr>
              <a:t> </a:t>
            </a:r>
            <a:r>
              <a:rPr lang="es-ES" sz="700" b="1" dirty="0" err="1">
                <a:solidFill>
                  <a:srgbClr val="FF0000"/>
                </a:solidFill>
                <a:latin typeface="Monaco"/>
                <a:cs typeface="Monaco"/>
              </a:rPr>
              <a:t>Ingress</a:t>
            </a:r>
            <a:endParaRPr lang="es-ES" sz="700" b="1" dirty="0">
              <a:solidFill>
                <a:srgbClr val="FF0000"/>
              </a:solidFill>
              <a:latin typeface="Monaco"/>
              <a:cs typeface="Monaco"/>
            </a:endParaRPr>
          </a:p>
          <a:p>
            <a:r>
              <a:rPr lang="es-ES" sz="700" dirty="0" err="1">
                <a:solidFill>
                  <a:srgbClr val="000000"/>
                </a:solidFill>
                <a:latin typeface="Monaco"/>
                <a:cs typeface="Monaco"/>
              </a:rPr>
              <a:t>metadata</a:t>
            </a:r>
            <a:r>
              <a:rPr lang="es-ES" sz="700" dirty="0">
                <a:solidFill>
                  <a:srgbClr val="000000"/>
                </a:solidFill>
                <a:latin typeface="Monaco"/>
                <a:cs typeface="Monaco"/>
              </a:rPr>
              <a:t>:</a:t>
            </a:r>
          </a:p>
          <a:p>
            <a:r>
              <a:rPr lang="es-ES" sz="700" dirty="0">
                <a:latin typeface="Monaco"/>
                <a:cs typeface="Monaco"/>
              </a:rPr>
              <a:t>  </a:t>
            </a:r>
            <a:r>
              <a:rPr lang="es-ES" sz="700" dirty="0" err="1">
                <a:solidFill>
                  <a:srgbClr val="000000"/>
                </a:solidFill>
                <a:latin typeface="Monaco"/>
                <a:cs typeface="Monaco"/>
              </a:rPr>
              <a:t>name</a:t>
            </a:r>
            <a:r>
              <a:rPr lang="es-ES" sz="700" dirty="0">
                <a:solidFill>
                  <a:srgbClr val="000000"/>
                </a:solidFill>
                <a:latin typeface="Monaco"/>
                <a:cs typeface="Monaco"/>
              </a:rPr>
              <a:t>: </a:t>
            </a:r>
            <a:r>
              <a:rPr lang="es-ES" sz="700" dirty="0" err="1">
                <a:solidFill>
                  <a:srgbClr val="000000"/>
                </a:solidFill>
                <a:latin typeface="Monaco"/>
                <a:cs typeface="Monaco"/>
              </a:rPr>
              <a:t>hello-ing</a:t>
            </a:r>
            <a:endParaRPr lang="es-ES" sz="700" dirty="0">
              <a:solidFill>
                <a:srgbClr val="000000"/>
              </a:solidFill>
              <a:latin typeface="Monaco"/>
              <a:cs typeface="Monaco"/>
            </a:endParaRPr>
          </a:p>
          <a:p>
            <a:r>
              <a:rPr lang="es-ES" sz="700" dirty="0">
                <a:latin typeface="Monaco"/>
                <a:cs typeface="Monaco"/>
              </a:rPr>
              <a:t>  </a:t>
            </a:r>
            <a:r>
              <a:rPr lang="es-ES" sz="700" dirty="0" err="1">
                <a:solidFill>
                  <a:srgbClr val="000000"/>
                </a:solidFill>
                <a:latin typeface="Monaco"/>
                <a:cs typeface="Monaco"/>
              </a:rPr>
              <a:t>annotations</a:t>
            </a:r>
            <a:r>
              <a:rPr lang="es-ES" sz="700" dirty="0">
                <a:solidFill>
                  <a:srgbClr val="000000"/>
                </a:solidFill>
                <a:latin typeface="Monaco"/>
                <a:cs typeface="Monaco"/>
              </a:rPr>
              <a:t>:</a:t>
            </a:r>
          </a:p>
          <a:p>
            <a:r>
              <a:rPr lang="es-ES" sz="700" dirty="0">
                <a:latin typeface="Monaco"/>
                <a:cs typeface="Monaco"/>
              </a:rPr>
              <a:t>    </a:t>
            </a:r>
            <a:r>
              <a:rPr lang="es-ES" sz="700" b="1" dirty="0" err="1">
                <a:solidFill>
                  <a:srgbClr val="0000FF"/>
                </a:solidFill>
                <a:latin typeface="Monaco"/>
                <a:cs typeface="Monaco"/>
              </a:rPr>
              <a:t>kubernetes.io</a:t>
            </a:r>
            <a:r>
              <a:rPr lang="es-ES" sz="700" b="1" dirty="0">
                <a:solidFill>
                  <a:srgbClr val="0000FF"/>
                </a:solidFill>
                <a:latin typeface="Monaco"/>
                <a:cs typeface="Monaco"/>
              </a:rPr>
              <a:t>/</a:t>
            </a:r>
            <a:r>
              <a:rPr lang="es-ES" sz="700" b="1" dirty="0" err="1">
                <a:solidFill>
                  <a:srgbClr val="0000FF"/>
                </a:solidFill>
                <a:latin typeface="Monaco"/>
                <a:cs typeface="Monaco"/>
              </a:rPr>
              <a:t>ingress.class</a:t>
            </a:r>
            <a:r>
              <a:rPr lang="es-ES" sz="700" b="1" dirty="0">
                <a:solidFill>
                  <a:srgbClr val="0000FF"/>
                </a:solidFill>
                <a:latin typeface="Monaco"/>
                <a:cs typeface="Monaco"/>
              </a:rPr>
              <a:t>: </a:t>
            </a:r>
            <a:r>
              <a:rPr lang="es-ES" sz="700" b="1" dirty="0" err="1">
                <a:solidFill>
                  <a:srgbClr val="0000FF"/>
                </a:solidFill>
                <a:latin typeface="Monaco"/>
                <a:cs typeface="Monaco"/>
              </a:rPr>
              <a:t>istio</a:t>
            </a:r>
            <a:endParaRPr lang="es-ES" sz="700" b="1" dirty="0">
              <a:solidFill>
                <a:srgbClr val="0000FF"/>
              </a:solidFill>
              <a:latin typeface="Monaco"/>
              <a:cs typeface="Monaco"/>
            </a:endParaRPr>
          </a:p>
          <a:p>
            <a:r>
              <a:rPr lang="de-DE" sz="700" dirty="0" err="1" smtClean="0">
                <a:solidFill>
                  <a:srgbClr val="000000"/>
                </a:solidFill>
                <a:latin typeface="Monaco"/>
                <a:cs typeface="Monaco"/>
              </a:rPr>
              <a:t>spec</a:t>
            </a:r>
            <a:r>
              <a:rPr lang="de-DE" sz="700" dirty="0">
                <a:solidFill>
                  <a:srgbClr val="000000"/>
                </a:solidFill>
                <a:latin typeface="Monaco"/>
                <a:cs typeface="Monaco"/>
              </a:rPr>
              <a:t>:</a:t>
            </a:r>
          </a:p>
          <a:p>
            <a:r>
              <a:rPr lang="de-DE" sz="700" dirty="0">
                <a:latin typeface="Monaco"/>
                <a:cs typeface="Monaco"/>
              </a:rPr>
              <a:t>  </a:t>
            </a:r>
            <a:r>
              <a:rPr lang="de-DE" sz="700" dirty="0" err="1">
                <a:solidFill>
                  <a:srgbClr val="000000"/>
                </a:solidFill>
                <a:latin typeface="Monaco"/>
                <a:cs typeface="Monaco"/>
              </a:rPr>
              <a:t>rules</a:t>
            </a:r>
            <a:r>
              <a:rPr lang="de-DE" sz="700" dirty="0">
                <a:solidFill>
                  <a:srgbClr val="000000"/>
                </a:solidFill>
                <a:latin typeface="Monaco"/>
                <a:cs typeface="Monaco"/>
              </a:rPr>
              <a:t>:</a:t>
            </a:r>
          </a:p>
          <a:p>
            <a:r>
              <a:rPr lang="de-DE" sz="700" dirty="0">
                <a:latin typeface="Monaco"/>
                <a:cs typeface="Monaco"/>
              </a:rPr>
              <a:t>  </a:t>
            </a:r>
            <a:r>
              <a:rPr lang="de-DE" sz="700" dirty="0">
                <a:solidFill>
                  <a:srgbClr val="000000"/>
                </a:solidFill>
                <a:latin typeface="Monaco"/>
                <a:cs typeface="Monaco"/>
              </a:rPr>
              <a:t>- http:</a:t>
            </a:r>
          </a:p>
          <a:p>
            <a:r>
              <a:rPr lang="mr-IN" sz="700" dirty="0">
                <a:latin typeface="Monaco"/>
                <a:cs typeface="Monaco"/>
              </a:rPr>
              <a:t>      </a:t>
            </a:r>
            <a:r>
              <a:rPr lang="mr-IN" sz="700" dirty="0">
                <a:solidFill>
                  <a:srgbClr val="000000"/>
                </a:solidFill>
                <a:latin typeface="Monaco"/>
                <a:cs typeface="Monaco"/>
              </a:rPr>
              <a:t>paths:</a:t>
            </a:r>
          </a:p>
          <a:p>
            <a:r>
              <a:rPr lang="mr-IN" sz="700" dirty="0">
                <a:latin typeface="Monaco"/>
                <a:cs typeface="Monaco"/>
              </a:rPr>
              <a:t>      </a:t>
            </a:r>
            <a:r>
              <a:rPr lang="mr-IN" sz="700" dirty="0">
                <a:solidFill>
                  <a:srgbClr val="000000"/>
                </a:solidFill>
                <a:latin typeface="Monaco"/>
                <a:cs typeface="Monaco"/>
              </a:rPr>
              <a:t>- path: /hello</a:t>
            </a:r>
          </a:p>
          <a:p>
            <a:r>
              <a:rPr lang="mr-IN" sz="700" dirty="0">
                <a:latin typeface="Monaco"/>
                <a:cs typeface="Monaco"/>
              </a:rPr>
              <a:t>        </a:t>
            </a:r>
            <a:r>
              <a:rPr lang="mr-IN" sz="700" dirty="0">
                <a:solidFill>
                  <a:srgbClr val="000000"/>
                </a:solidFill>
                <a:latin typeface="Monaco"/>
                <a:cs typeface="Monaco"/>
              </a:rPr>
              <a:t>backend:</a:t>
            </a:r>
          </a:p>
          <a:p>
            <a:r>
              <a:rPr lang="es-ES" sz="700" dirty="0">
                <a:latin typeface="Monaco"/>
                <a:cs typeface="Monaco"/>
              </a:rPr>
              <a:t>          </a:t>
            </a:r>
            <a:r>
              <a:rPr lang="es-ES" sz="700" b="1" dirty="0" err="1">
                <a:solidFill>
                  <a:srgbClr val="009933"/>
                </a:solidFill>
                <a:latin typeface="Monaco"/>
                <a:cs typeface="Monaco"/>
              </a:rPr>
              <a:t>serviceName</a:t>
            </a:r>
            <a:r>
              <a:rPr lang="es-ES" sz="700" b="1" dirty="0">
                <a:solidFill>
                  <a:srgbClr val="009933"/>
                </a:solidFill>
                <a:latin typeface="Monaco"/>
                <a:cs typeface="Monaco"/>
              </a:rPr>
              <a:t>: </a:t>
            </a:r>
            <a:r>
              <a:rPr lang="es-ES" sz="700" b="1" dirty="0" err="1" smtClean="0">
                <a:solidFill>
                  <a:srgbClr val="009933"/>
                </a:solidFill>
                <a:latin typeface="Monaco"/>
                <a:cs typeface="Monaco"/>
              </a:rPr>
              <a:t>hello</a:t>
            </a:r>
            <a:r>
              <a:rPr lang="es-ES" sz="700" b="1" dirty="0" smtClean="0">
                <a:solidFill>
                  <a:srgbClr val="009933"/>
                </a:solidFill>
                <a:latin typeface="Monaco"/>
                <a:cs typeface="Monaco"/>
              </a:rPr>
              <a:t>-svc-</a:t>
            </a:r>
            <a:r>
              <a:rPr lang="es-ES" sz="700" b="1" dirty="0" err="1" smtClean="0">
                <a:solidFill>
                  <a:srgbClr val="009933"/>
                </a:solidFill>
                <a:latin typeface="Monaco"/>
                <a:cs typeface="Monaco"/>
              </a:rPr>
              <a:t>np</a:t>
            </a:r>
            <a:endParaRPr lang="es-ES" sz="700" b="1" dirty="0">
              <a:solidFill>
                <a:srgbClr val="009933"/>
              </a:solidFill>
              <a:latin typeface="Monaco"/>
              <a:cs typeface="Monaco"/>
            </a:endParaRPr>
          </a:p>
          <a:p>
            <a:r>
              <a:rPr lang="mr-IN" sz="700" dirty="0">
                <a:latin typeface="Monaco"/>
                <a:cs typeface="Monaco"/>
              </a:rPr>
              <a:t>          </a:t>
            </a:r>
            <a:r>
              <a:rPr lang="mr-IN" sz="700" dirty="0">
                <a:solidFill>
                  <a:srgbClr val="000000"/>
                </a:solidFill>
                <a:latin typeface="Monaco"/>
                <a:cs typeface="Monaco"/>
              </a:rPr>
              <a:t>servicePort: 5030</a:t>
            </a:r>
          </a:p>
          <a:p>
            <a:r>
              <a:rPr lang="mr-IN" sz="700" dirty="0">
                <a:solidFill>
                  <a:srgbClr val="000000"/>
                </a:solidFill>
                <a:latin typeface="Monaco"/>
                <a:cs typeface="Monaco"/>
              </a:rPr>
              <a:t>---</a:t>
            </a:r>
          </a:p>
          <a:p>
            <a:endParaRPr lang="mr-IN" sz="700" dirty="0">
              <a:solidFill>
                <a:srgbClr val="000000"/>
              </a:solidFill>
              <a:latin typeface="Monaco"/>
              <a:cs typeface="Monaco"/>
            </a:endParaRPr>
          </a:p>
        </p:txBody>
      </p:sp>
      <p:sp>
        <p:nvSpPr>
          <p:cNvPr id="114" name="Rectángulo 113"/>
          <p:cNvSpPr/>
          <p:nvPr/>
        </p:nvSpPr>
        <p:spPr>
          <a:xfrm>
            <a:off x="3995936" y="4437320"/>
            <a:ext cx="1512168" cy="187200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t"/>
          <a:lstStyle/>
          <a:p>
            <a:r>
              <a:rPr lang="de-DE" sz="700" dirty="0" smtClean="0">
                <a:solidFill>
                  <a:srgbClr val="000000"/>
                </a:solidFill>
                <a:latin typeface="Monaco"/>
                <a:cs typeface="Monaco"/>
              </a:rPr>
              <a:t>-</a:t>
            </a:r>
            <a:r>
              <a:rPr lang="de-DE" sz="700" dirty="0">
                <a:solidFill>
                  <a:srgbClr val="000000"/>
                </a:solidFill>
                <a:latin typeface="Monaco"/>
                <a:cs typeface="Monaco"/>
              </a:rPr>
              <a:t>--</a:t>
            </a:r>
          </a:p>
          <a:p>
            <a:r>
              <a:rPr lang="de-DE" sz="700" dirty="0" err="1">
                <a:solidFill>
                  <a:srgbClr val="000000"/>
                </a:solidFill>
                <a:latin typeface="Monaco"/>
                <a:cs typeface="Monaco"/>
              </a:rPr>
              <a:t>apiVersion</a:t>
            </a:r>
            <a:r>
              <a:rPr lang="de-DE" sz="700" dirty="0">
                <a:solidFill>
                  <a:srgbClr val="000000"/>
                </a:solidFill>
                <a:latin typeface="Monaco"/>
                <a:cs typeface="Monaco"/>
              </a:rPr>
              <a:t>: v1</a:t>
            </a:r>
          </a:p>
          <a:p>
            <a:r>
              <a:rPr lang="de-DE" sz="700" b="1" dirty="0" err="1">
                <a:solidFill>
                  <a:srgbClr val="FF0000"/>
                </a:solidFill>
                <a:latin typeface="Monaco"/>
                <a:cs typeface="Monaco"/>
              </a:rPr>
              <a:t>kind</a:t>
            </a:r>
            <a:r>
              <a:rPr lang="de-DE" sz="700" b="1" dirty="0">
                <a:solidFill>
                  <a:srgbClr val="FF0000"/>
                </a:solidFill>
                <a:latin typeface="Monaco"/>
                <a:cs typeface="Monaco"/>
              </a:rPr>
              <a:t>:</a:t>
            </a:r>
            <a:r>
              <a:rPr lang="de-DE" sz="700" dirty="0">
                <a:solidFill>
                  <a:srgbClr val="000000"/>
                </a:solidFill>
                <a:latin typeface="Monaco"/>
                <a:cs typeface="Monaco"/>
              </a:rPr>
              <a:t> </a:t>
            </a:r>
            <a:r>
              <a:rPr lang="de-DE" sz="700" b="1" dirty="0">
                <a:solidFill>
                  <a:srgbClr val="FF0000"/>
                </a:solidFill>
                <a:latin typeface="Monaco"/>
                <a:cs typeface="Monaco"/>
              </a:rPr>
              <a:t>Service</a:t>
            </a:r>
          </a:p>
          <a:p>
            <a:r>
              <a:rPr lang="de-DE" sz="700" dirty="0" err="1">
                <a:solidFill>
                  <a:srgbClr val="000000"/>
                </a:solidFill>
                <a:latin typeface="Monaco"/>
                <a:cs typeface="Monaco"/>
              </a:rPr>
              <a:t>metadata</a:t>
            </a:r>
            <a:r>
              <a:rPr lang="de-DE" sz="700" dirty="0">
                <a:solidFill>
                  <a:srgbClr val="000000"/>
                </a:solidFill>
                <a:latin typeface="Monaco"/>
                <a:cs typeface="Monaco"/>
              </a:rPr>
              <a:t>:</a:t>
            </a:r>
          </a:p>
          <a:p>
            <a:r>
              <a:rPr lang="de-DE" sz="700" dirty="0">
                <a:solidFill>
                  <a:srgbClr val="000000"/>
                </a:solidFill>
                <a:latin typeface="Monaco"/>
                <a:cs typeface="Monaco"/>
              </a:rPr>
              <a:t>  </a:t>
            </a:r>
            <a:r>
              <a:rPr lang="de-DE" sz="700" b="1" dirty="0" err="1">
                <a:solidFill>
                  <a:srgbClr val="0000FF"/>
                </a:solidFill>
                <a:latin typeface="Monaco"/>
                <a:cs typeface="Monaco"/>
              </a:rPr>
              <a:t>name</a:t>
            </a:r>
            <a:r>
              <a:rPr lang="de-DE" sz="700" b="1" dirty="0">
                <a:solidFill>
                  <a:srgbClr val="0000FF"/>
                </a:solidFill>
                <a:latin typeface="Monaco"/>
                <a:cs typeface="Monaco"/>
              </a:rPr>
              <a:t>: </a:t>
            </a:r>
            <a:r>
              <a:rPr lang="de-DE" sz="700" b="1" dirty="0" err="1">
                <a:solidFill>
                  <a:srgbClr val="0000FF"/>
                </a:solidFill>
                <a:latin typeface="Monaco"/>
                <a:cs typeface="Monaco"/>
              </a:rPr>
              <a:t>hello</a:t>
            </a:r>
            <a:r>
              <a:rPr lang="de-DE" sz="700" b="1" dirty="0">
                <a:solidFill>
                  <a:srgbClr val="0000FF"/>
                </a:solidFill>
                <a:latin typeface="Monaco"/>
                <a:cs typeface="Monaco"/>
              </a:rPr>
              <a:t>-svc-</a:t>
            </a:r>
            <a:r>
              <a:rPr lang="de-DE" sz="700" b="1" dirty="0" err="1">
                <a:solidFill>
                  <a:srgbClr val="0000FF"/>
                </a:solidFill>
                <a:latin typeface="Monaco"/>
                <a:cs typeface="Monaco"/>
              </a:rPr>
              <a:t>np</a:t>
            </a:r>
            <a:endParaRPr lang="de-DE" sz="700" b="1" dirty="0">
              <a:solidFill>
                <a:srgbClr val="0000FF"/>
              </a:solidFill>
              <a:latin typeface="Monaco"/>
              <a:cs typeface="Monaco"/>
            </a:endParaRPr>
          </a:p>
          <a:p>
            <a:r>
              <a:rPr lang="de-DE" sz="700" dirty="0">
                <a:solidFill>
                  <a:srgbClr val="000000"/>
                </a:solidFill>
                <a:latin typeface="Monaco"/>
                <a:cs typeface="Monaco"/>
              </a:rPr>
              <a:t>  </a:t>
            </a:r>
            <a:r>
              <a:rPr lang="de-DE" sz="700" dirty="0" err="1">
                <a:solidFill>
                  <a:srgbClr val="000000"/>
                </a:solidFill>
                <a:latin typeface="Monaco"/>
                <a:cs typeface="Monaco"/>
              </a:rPr>
              <a:t>labels</a:t>
            </a:r>
            <a:r>
              <a:rPr lang="de-DE" sz="700" dirty="0">
                <a:solidFill>
                  <a:srgbClr val="000000"/>
                </a:solidFill>
                <a:latin typeface="Monaco"/>
                <a:cs typeface="Monaco"/>
              </a:rPr>
              <a:t>:</a:t>
            </a:r>
          </a:p>
          <a:p>
            <a:r>
              <a:rPr lang="de-DE" sz="700" dirty="0">
                <a:solidFill>
                  <a:srgbClr val="000000"/>
                </a:solidFill>
                <a:latin typeface="Monaco"/>
                <a:cs typeface="Monaco"/>
              </a:rPr>
              <a:t>    </a:t>
            </a:r>
            <a:r>
              <a:rPr lang="de-DE" sz="700" dirty="0" err="1">
                <a:solidFill>
                  <a:srgbClr val="000000"/>
                </a:solidFill>
                <a:latin typeface="Monaco"/>
                <a:cs typeface="Monaco"/>
              </a:rPr>
              <a:t>app</a:t>
            </a:r>
            <a:r>
              <a:rPr lang="de-DE" sz="700" dirty="0">
                <a:solidFill>
                  <a:srgbClr val="000000"/>
                </a:solidFill>
                <a:latin typeface="Monaco"/>
                <a:cs typeface="Monaco"/>
              </a:rPr>
              <a:t>: </a:t>
            </a:r>
            <a:r>
              <a:rPr lang="de-DE" sz="700" dirty="0" err="1">
                <a:solidFill>
                  <a:srgbClr val="000000"/>
                </a:solidFill>
                <a:latin typeface="Monaco"/>
                <a:cs typeface="Monaco"/>
              </a:rPr>
              <a:t>hello</a:t>
            </a:r>
            <a:endParaRPr lang="de-DE" sz="700" dirty="0">
              <a:solidFill>
                <a:srgbClr val="000000"/>
              </a:solidFill>
              <a:latin typeface="Monaco"/>
              <a:cs typeface="Monaco"/>
            </a:endParaRPr>
          </a:p>
          <a:p>
            <a:r>
              <a:rPr lang="de-DE" sz="700" dirty="0">
                <a:solidFill>
                  <a:srgbClr val="000000"/>
                </a:solidFill>
                <a:latin typeface="Monaco"/>
                <a:cs typeface="Monaco"/>
              </a:rPr>
              <a:t>  </a:t>
            </a:r>
            <a:r>
              <a:rPr lang="de-DE" sz="700" dirty="0" err="1">
                <a:solidFill>
                  <a:srgbClr val="000000"/>
                </a:solidFill>
                <a:latin typeface="Monaco"/>
                <a:cs typeface="Monaco"/>
              </a:rPr>
              <a:t>namespace</a:t>
            </a:r>
            <a:r>
              <a:rPr lang="de-DE" sz="700" dirty="0">
                <a:solidFill>
                  <a:srgbClr val="000000"/>
                </a:solidFill>
                <a:latin typeface="Monaco"/>
                <a:cs typeface="Monaco"/>
              </a:rPr>
              <a:t>: </a:t>
            </a:r>
            <a:r>
              <a:rPr lang="de-DE" sz="700" dirty="0" err="1">
                <a:solidFill>
                  <a:srgbClr val="000000"/>
                </a:solidFill>
                <a:latin typeface="Monaco"/>
                <a:cs typeface="Monaco"/>
              </a:rPr>
              <a:t>hello</a:t>
            </a:r>
            <a:endParaRPr lang="de-DE" sz="700" dirty="0">
              <a:solidFill>
                <a:srgbClr val="000000"/>
              </a:solidFill>
              <a:latin typeface="Monaco"/>
              <a:cs typeface="Monaco"/>
            </a:endParaRPr>
          </a:p>
          <a:p>
            <a:r>
              <a:rPr lang="de-DE" sz="700" dirty="0" err="1">
                <a:solidFill>
                  <a:srgbClr val="000000"/>
                </a:solidFill>
                <a:latin typeface="Monaco"/>
                <a:cs typeface="Monaco"/>
              </a:rPr>
              <a:t>spec</a:t>
            </a:r>
            <a:r>
              <a:rPr lang="de-DE" sz="700" dirty="0">
                <a:solidFill>
                  <a:srgbClr val="000000"/>
                </a:solidFill>
                <a:latin typeface="Monaco"/>
                <a:cs typeface="Monaco"/>
              </a:rPr>
              <a:t>:</a:t>
            </a:r>
          </a:p>
          <a:p>
            <a:r>
              <a:rPr lang="de-DE" sz="700" dirty="0">
                <a:solidFill>
                  <a:srgbClr val="000000"/>
                </a:solidFill>
                <a:latin typeface="Monaco"/>
                <a:cs typeface="Monaco"/>
              </a:rPr>
              <a:t>  type: </a:t>
            </a:r>
            <a:r>
              <a:rPr lang="de-DE" sz="700" b="1" dirty="0">
                <a:solidFill>
                  <a:srgbClr val="008000"/>
                </a:solidFill>
                <a:latin typeface="Monaco"/>
                <a:cs typeface="Monaco"/>
              </a:rPr>
              <a:t>NodePort</a:t>
            </a:r>
          </a:p>
          <a:p>
            <a:r>
              <a:rPr lang="de-DE" sz="700" dirty="0">
                <a:solidFill>
                  <a:srgbClr val="000000"/>
                </a:solidFill>
                <a:latin typeface="Monaco"/>
                <a:cs typeface="Monaco"/>
              </a:rPr>
              <a:t>  </a:t>
            </a:r>
            <a:r>
              <a:rPr lang="de-DE" sz="700" dirty="0" err="1">
                <a:solidFill>
                  <a:srgbClr val="000000"/>
                </a:solidFill>
                <a:latin typeface="Monaco"/>
                <a:cs typeface="Monaco"/>
              </a:rPr>
              <a:t>ports</a:t>
            </a:r>
            <a:r>
              <a:rPr lang="de-DE" sz="700" dirty="0">
                <a:solidFill>
                  <a:srgbClr val="000000"/>
                </a:solidFill>
                <a:latin typeface="Monaco"/>
                <a:cs typeface="Monaco"/>
              </a:rPr>
              <a:t>:</a:t>
            </a:r>
          </a:p>
          <a:p>
            <a:r>
              <a:rPr lang="de-DE" sz="700" dirty="0">
                <a:solidFill>
                  <a:srgbClr val="000000"/>
                </a:solidFill>
                <a:latin typeface="Monaco"/>
                <a:cs typeface="Monaco"/>
              </a:rPr>
              <a:t>  - </a:t>
            </a:r>
            <a:r>
              <a:rPr lang="de-DE" sz="700" dirty="0" err="1">
                <a:solidFill>
                  <a:srgbClr val="000000"/>
                </a:solidFill>
                <a:latin typeface="Monaco"/>
                <a:cs typeface="Monaco"/>
              </a:rPr>
              <a:t>name</a:t>
            </a:r>
            <a:r>
              <a:rPr lang="de-DE" sz="700" dirty="0">
                <a:solidFill>
                  <a:srgbClr val="000000"/>
                </a:solidFill>
                <a:latin typeface="Monaco"/>
                <a:cs typeface="Monaco"/>
              </a:rPr>
              <a:t>: http</a:t>
            </a:r>
          </a:p>
          <a:p>
            <a:r>
              <a:rPr lang="de-DE" sz="700" dirty="0">
                <a:solidFill>
                  <a:srgbClr val="000000"/>
                </a:solidFill>
                <a:latin typeface="Monaco"/>
                <a:cs typeface="Monaco"/>
              </a:rPr>
              <a:t>    </a:t>
            </a:r>
            <a:r>
              <a:rPr lang="de-DE" sz="700" dirty="0" err="1">
                <a:solidFill>
                  <a:srgbClr val="000000"/>
                </a:solidFill>
                <a:latin typeface="Monaco"/>
                <a:cs typeface="Monaco"/>
              </a:rPr>
              <a:t>port</a:t>
            </a:r>
            <a:r>
              <a:rPr lang="de-DE" sz="700" dirty="0">
                <a:solidFill>
                  <a:srgbClr val="000000"/>
                </a:solidFill>
                <a:latin typeface="Monaco"/>
                <a:cs typeface="Monaco"/>
              </a:rPr>
              <a:t>: 5030</a:t>
            </a:r>
          </a:p>
          <a:p>
            <a:r>
              <a:rPr lang="de-DE" sz="700" dirty="0">
                <a:solidFill>
                  <a:srgbClr val="000000"/>
                </a:solidFill>
                <a:latin typeface="Monaco"/>
                <a:cs typeface="Monaco"/>
              </a:rPr>
              <a:t>    </a:t>
            </a:r>
            <a:r>
              <a:rPr lang="de-DE" sz="700" dirty="0" err="1">
                <a:solidFill>
                  <a:srgbClr val="000000"/>
                </a:solidFill>
                <a:latin typeface="Monaco"/>
                <a:cs typeface="Monaco"/>
              </a:rPr>
              <a:t>targetPort</a:t>
            </a:r>
            <a:r>
              <a:rPr lang="de-DE" sz="700" dirty="0">
                <a:solidFill>
                  <a:srgbClr val="000000"/>
                </a:solidFill>
                <a:latin typeface="Monaco"/>
                <a:cs typeface="Monaco"/>
              </a:rPr>
              <a:t>: 5000</a:t>
            </a:r>
          </a:p>
          <a:p>
            <a:r>
              <a:rPr lang="de-DE" sz="700" dirty="0">
                <a:solidFill>
                  <a:srgbClr val="000000"/>
                </a:solidFill>
                <a:latin typeface="Monaco"/>
                <a:cs typeface="Monaco"/>
              </a:rPr>
              <a:t>  </a:t>
            </a:r>
            <a:r>
              <a:rPr lang="de-DE" sz="700" dirty="0" err="1">
                <a:solidFill>
                  <a:srgbClr val="000000"/>
                </a:solidFill>
                <a:latin typeface="Monaco"/>
                <a:cs typeface="Monaco"/>
              </a:rPr>
              <a:t>selector</a:t>
            </a:r>
            <a:r>
              <a:rPr lang="de-DE" sz="700" dirty="0">
                <a:solidFill>
                  <a:srgbClr val="000000"/>
                </a:solidFill>
                <a:latin typeface="Monaco"/>
                <a:cs typeface="Monaco"/>
              </a:rPr>
              <a:t>:</a:t>
            </a:r>
          </a:p>
          <a:p>
            <a:r>
              <a:rPr lang="de-DE" sz="700" dirty="0">
                <a:solidFill>
                  <a:srgbClr val="000000"/>
                </a:solidFill>
                <a:latin typeface="Monaco"/>
                <a:cs typeface="Monaco"/>
              </a:rPr>
              <a:t>    </a:t>
            </a:r>
            <a:r>
              <a:rPr lang="de-DE" sz="700" dirty="0" err="1">
                <a:solidFill>
                  <a:srgbClr val="000000"/>
                </a:solidFill>
                <a:latin typeface="Monaco"/>
                <a:cs typeface="Monaco"/>
              </a:rPr>
              <a:t>app</a:t>
            </a:r>
            <a:r>
              <a:rPr lang="de-DE" sz="700" dirty="0">
                <a:solidFill>
                  <a:srgbClr val="000000"/>
                </a:solidFill>
                <a:latin typeface="Monaco"/>
                <a:cs typeface="Monaco"/>
              </a:rPr>
              <a:t>: </a:t>
            </a:r>
            <a:r>
              <a:rPr lang="de-DE" sz="700" dirty="0" err="1">
                <a:solidFill>
                  <a:srgbClr val="000000"/>
                </a:solidFill>
                <a:latin typeface="Monaco"/>
                <a:cs typeface="Monaco"/>
              </a:rPr>
              <a:t>hello</a:t>
            </a:r>
            <a:endParaRPr lang="de-DE" sz="700" dirty="0">
              <a:solidFill>
                <a:srgbClr val="000000"/>
              </a:solidFill>
              <a:latin typeface="Monaco"/>
              <a:cs typeface="Monaco"/>
            </a:endParaRPr>
          </a:p>
          <a:p>
            <a:r>
              <a:rPr lang="de-DE" sz="700" dirty="0">
                <a:solidFill>
                  <a:srgbClr val="000000"/>
                </a:solidFill>
                <a:latin typeface="Monaco"/>
                <a:cs typeface="Monaco"/>
              </a:rPr>
              <a:t>---</a:t>
            </a:r>
          </a:p>
        </p:txBody>
      </p:sp>
      <p:sp>
        <p:nvSpPr>
          <p:cNvPr id="104" name="Rectángulo redondeado 103"/>
          <p:cNvSpPr/>
          <p:nvPr/>
        </p:nvSpPr>
        <p:spPr>
          <a:xfrm>
            <a:off x="3030147" y="3462283"/>
            <a:ext cx="575999" cy="540000"/>
          </a:xfrm>
          <a:prstGeom prst="roundRect">
            <a:avLst>
              <a:gd name="adj" fmla="val 8040"/>
            </a:avLst>
          </a:prstGeom>
          <a:solidFill>
            <a:schemeClr val="bg1">
              <a:lumMod val="7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Pod</a:t>
            </a:r>
            <a:r>
              <a:rPr lang="es-ES" sz="800" baseline="-25000" dirty="0" smtClean="0">
                <a:solidFill>
                  <a:schemeClr val="tx1"/>
                </a:solidFill>
              </a:rPr>
              <a:t>3</a:t>
            </a:r>
            <a:endParaRPr lang="es-ES" sz="800" baseline="-25000" dirty="0">
              <a:solidFill>
                <a:schemeClr val="tx1"/>
              </a:solidFill>
            </a:endParaRPr>
          </a:p>
        </p:txBody>
      </p:sp>
      <p:sp>
        <p:nvSpPr>
          <p:cNvPr id="107" name="Hexágono 106"/>
          <p:cNvSpPr/>
          <p:nvPr/>
        </p:nvSpPr>
        <p:spPr>
          <a:xfrm>
            <a:off x="3107925" y="3669021"/>
            <a:ext cx="431999" cy="287997"/>
          </a:xfrm>
          <a:prstGeom prst="hexagon">
            <a:avLst/>
          </a:prstGeom>
          <a:solidFill>
            <a:srgbClr val="000080"/>
          </a:solidFill>
          <a:ln w="3175" cap="rnd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dirty="0" smtClean="0">
                <a:solidFill>
                  <a:schemeClr val="bg1"/>
                </a:solidFill>
              </a:rPr>
              <a:t>DNS</a:t>
            </a:r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108" name="Rectángulo redondeado 107"/>
          <p:cNvSpPr/>
          <p:nvPr/>
        </p:nvSpPr>
        <p:spPr>
          <a:xfrm>
            <a:off x="2915816" y="3393080"/>
            <a:ext cx="791999" cy="756000"/>
          </a:xfrm>
          <a:prstGeom prst="roundRect">
            <a:avLst>
              <a:gd name="adj" fmla="val 6016"/>
            </a:avLst>
          </a:prstGeom>
          <a:noFill/>
          <a:ln w="3175" cap="rnd" cmpd="sng">
            <a:solidFill>
              <a:schemeClr val="tx1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dirty="0" err="1" smtClean="0">
                <a:solidFill>
                  <a:schemeClr val="tx1"/>
                </a:solidFill>
              </a:rPr>
              <a:t>Namespace</a:t>
            </a:r>
            <a:r>
              <a:rPr lang="es-ES" sz="800" baseline="-25000" dirty="0" err="1" smtClean="0">
                <a:solidFill>
                  <a:schemeClr val="tx1"/>
                </a:solidFill>
              </a:rPr>
              <a:t>B</a:t>
            </a:r>
            <a:endParaRPr lang="es-ES" sz="800" baseline="-25000" dirty="0">
              <a:solidFill>
                <a:schemeClr val="tx1"/>
              </a:solidFill>
            </a:endParaRPr>
          </a:p>
        </p:txBody>
      </p:sp>
      <p:sp>
        <p:nvSpPr>
          <p:cNvPr id="140" name="Rectángulo redondeado 139"/>
          <p:cNvSpPr/>
          <p:nvPr/>
        </p:nvSpPr>
        <p:spPr>
          <a:xfrm>
            <a:off x="803534" y="4653136"/>
            <a:ext cx="2832362" cy="1425551"/>
          </a:xfrm>
          <a:prstGeom prst="roundRect">
            <a:avLst>
              <a:gd name="adj" fmla="val 6016"/>
            </a:avLst>
          </a:prstGeom>
          <a:solidFill>
            <a:srgbClr val="CCFF99"/>
          </a:solidFill>
          <a:ln w="3175" cap="rnd" cmpd="sng">
            <a:noFill/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 baseline="-25000" dirty="0">
              <a:solidFill>
                <a:schemeClr val="tx1"/>
              </a:solidFill>
            </a:endParaRPr>
          </a:p>
        </p:txBody>
      </p:sp>
      <p:sp>
        <p:nvSpPr>
          <p:cNvPr id="141" name="Elipse 140"/>
          <p:cNvSpPr>
            <a:spLocks noChangeAspect="1"/>
          </p:cNvSpPr>
          <p:nvPr/>
        </p:nvSpPr>
        <p:spPr>
          <a:xfrm>
            <a:off x="909506" y="4824702"/>
            <a:ext cx="215997" cy="215997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b="1" dirty="0" smtClean="0"/>
              <a:t>1</a:t>
            </a:r>
            <a:endParaRPr lang="en-US" sz="1000" b="1" dirty="0"/>
          </a:p>
        </p:txBody>
      </p:sp>
      <p:sp>
        <p:nvSpPr>
          <p:cNvPr id="149" name="Rectángulo redondeado 148"/>
          <p:cNvSpPr/>
          <p:nvPr/>
        </p:nvSpPr>
        <p:spPr>
          <a:xfrm>
            <a:off x="1160307" y="4713496"/>
            <a:ext cx="2417472" cy="359997"/>
          </a:xfrm>
          <a:prstGeom prst="roundRect">
            <a:avLst>
              <a:gd name="adj" fmla="val 6016"/>
            </a:avLst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sz="800" dirty="0" err="1" smtClean="0">
                <a:solidFill>
                  <a:schemeClr val="tx1"/>
                </a:solidFill>
              </a:rPr>
              <a:t>Deploy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the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choosen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Ingress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Controller</a:t>
            </a:r>
            <a:r>
              <a:rPr lang="es-ES" sz="800" dirty="0" smtClean="0">
                <a:solidFill>
                  <a:schemeClr val="tx1"/>
                </a:solidFill>
              </a:rPr>
              <a:t> in </a:t>
            </a:r>
            <a:r>
              <a:rPr lang="es-ES" sz="800" dirty="0" err="1" smtClean="0">
                <a:solidFill>
                  <a:schemeClr val="tx1"/>
                </a:solidFill>
              </a:rPr>
              <a:t>Pods</a:t>
            </a:r>
            <a:r>
              <a:rPr lang="es-ES" sz="800" dirty="0" smtClean="0">
                <a:solidFill>
                  <a:schemeClr val="tx1"/>
                </a:solidFill>
              </a:rPr>
              <a:t> and in a </a:t>
            </a:r>
            <a:r>
              <a:rPr lang="es-ES" sz="800" dirty="0" err="1" smtClean="0">
                <a:solidFill>
                  <a:schemeClr val="tx1"/>
                </a:solidFill>
              </a:rPr>
              <a:t>specified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Namespace</a:t>
            </a:r>
            <a:r>
              <a:rPr lang="es-ES" sz="800" dirty="0" smtClean="0">
                <a:solidFill>
                  <a:schemeClr val="tx1"/>
                </a:solidFill>
              </a:rPr>
              <a:t>. Default HTTP </a:t>
            </a:r>
            <a:r>
              <a:rPr lang="es-ES" sz="800" dirty="0" err="1" smtClean="0">
                <a:solidFill>
                  <a:schemeClr val="tx1"/>
                </a:solidFill>
              </a:rPr>
              <a:t>Backend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with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custom</a:t>
            </a:r>
            <a:r>
              <a:rPr lang="es-ES" sz="800" dirty="0" smtClean="0">
                <a:solidFill>
                  <a:schemeClr val="tx1"/>
                </a:solidFill>
              </a:rPr>
              <a:t> error pages can be </a:t>
            </a:r>
            <a:r>
              <a:rPr lang="es-ES" sz="800" dirty="0" err="1" smtClean="0">
                <a:solidFill>
                  <a:schemeClr val="tx1"/>
                </a:solidFill>
              </a:rPr>
              <a:t>implemented</a:t>
            </a:r>
            <a:r>
              <a:rPr lang="es-ES" sz="800" dirty="0" smtClean="0">
                <a:solidFill>
                  <a:schemeClr val="tx1"/>
                </a:solidFill>
              </a:rPr>
              <a:t>.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150" name="Elipse 149"/>
          <p:cNvSpPr>
            <a:spLocks noChangeAspect="1"/>
          </p:cNvSpPr>
          <p:nvPr/>
        </p:nvSpPr>
        <p:spPr>
          <a:xfrm>
            <a:off x="909506" y="5256199"/>
            <a:ext cx="215997" cy="215997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b="1" dirty="0" smtClean="0"/>
              <a:t>2</a:t>
            </a:r>
            <a:endParaRPr lang="en-US" sz="1000" b="1" dirty="0"/>
          </a:p>
        </p:txBody>
      </p:sp>
      <p:sp>
        <p:nvSpPr>
          <p:cNvPr id="151" name="Rectángulo redondeado 150"/>
          <p:cNvSpPr/>
          <p:nvPr/>
        </p:nvSpPr>
        <p:spPr>
          <a:xfrm>
            <a:off x="1160307" y="5095551"/>
            <a:ext cx="2417472" cy="553485"/>
          </a:xfrm>
          <a:prstGeom prst="roundRect">
            <a:avLst>
              <a:gd name="adj" fmla="val 6016"/>
            </a:avLst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sz="800" dirty="0" smtClean="0">
                <a:solidFill>
                  <a:schemeClr val="tx1"/>
                </a:solidFill>
              </a:rPr>
              <a:t>Configure and </a:t>
            </a:r>
            <a:r>
              <a:rPr lang="es-ES" sz="800" dirty="0" err="1" smtClean="0">
                <a:solidFill>
                  <a:schemeClr val="tx1"/>
                </a:solidFill>
              </a:rPr>
              <a:t>integrate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the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deployed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Ingress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Controller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with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the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EdgeProxy</a:t>
            </a:r>
            <a:r>
              <a:rPr lang="es-ES" sz="800" dirty="0" smtClean="0">
                <a:solidFill>
                  <a:schemeClr val="tx1"/>
                </a:solidFill>
              </a:rPr>
              <a:t> (Firewall, </a:t>
            </a:r>
            <a:r>
              <a:rPr lang="es-ES" sz="800" dirty="0" err="1" smtClean="0">
                <a:solidFill>
                  <a:schemeClr val="tx1"/>
                </a:solidFill>
              </a:rPr>
              <a:t>Root</a:t>
            </a:r>
            <a:r>
              <a:rPr lang="es-ES" sz="800" dirty="0" smtClean="0">
                <a:solidFill>
                  <a:schemeClr val="tx1"/>
                </a:solidFill>
              </a:rPr>
              <a:t> Proxy, Load </a:t>
            </a:r>
            <a:r>
              <a:rPr lang="es-ES" sz="800" dirty="0" err="1" smtClean="0">
                <a:solidFill>
                  <a:schemeClr val="tx1"/>
                </a:solidFill>
              </a:rPr>
              <a:t>Balancer</a:t>
            </a:r>
            <a:r>
              <a:rPr lang="es-ES" sz="800" dirty="0" smtClean="0">
                <a:solidFill>
                  <a:schemeClr val="tx1"/>
                </a:solidFill>
              </a:rPr>
              <a:t>, etc.). </a:t>
            </a:r>
            <a:r>
              <a:rPr lang="es-ES" sz="800" dirty="0" err="1" smtClean="0">
                <a:solidFill>
                  <a:schemeClr val="tx1"/>
                </a:solidFill>
              </a:rPr>
              <a:t>Generally</a:t>
            </a:r>
            <a:r>
              <a:rPr lang="es-ES" sz="800" dirty="0" smtClean="0">
                <a:solidFill>
                  <a:schemeClr val="tx1"/>
                </a:solidFill>
              </a:rPr>
              <a:t>, </a:t>
            </a:r>
            <a:r>
              <a:rPr lang="es-ES" sz="800" dirty="0" err="1" smtClean="0">
                <a:solidFill>
                  <a:schemeClr val="tx1"/>
                </a:solidFill>
              </a:rPr>
              <a:t>Ingress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Controller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is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configured</a:t>
            </a:r>
            <a:r>
              <a:rPr lang="es-ES" sz="800" dirty="0" smtClean="0">
                <a:solidFill>
                  <a:schemeClr val="tx1"/>
                </a:solidFill>
              </a:rPr>
              <a:t> as Kubernetes Service </a:t>
            </a:r>
            <a:r>
              <a:rPr lang="es-ES" sz="800" dirty="0" err="1" smtClean="0">
                <a:solidFill>
                  <a:schemeClr val="tx1"/>
                </a:solidFill>
              </a:rPr>
              <a:t>LoadBalancer</a:t>
            </a:r>
            <a:r>
              <a:rPr lang="es-ES" sz="800" dirty="0" smtClean="0">
                <a:solidFill>
                  <a:schemeClr val="tx1"/>
                </a:solidFill>
              </a:rPr>
              <a:t>.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152" name="Elipse 151"/>
          <p:cNvSpPr>
            <a:spLocks noChangeAspect="1"/>
          </p:cNvSpPr>
          <p:nvPr/>
        </p:nvSpPr>
        <p:spPr>
          <a:xfrm>
            <a:off x="909506" y="5721349"/>
            <a:ext cx="215997" cy="215997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b="1" dirty="0"/>
              <a:t>3</a:t>
            </a:r>
          </a:p>
        </p:txBody>
      </p:sp>
      <p:sp>
        <p:nvSpPr>
          <p:cNvPr id="153" name="Rectángulo redondeado 152"/>
          <p:cNvSpPr/>
          <p:nvPr/>
        </p:nvSpPr>
        <p:spPr>
          <a:xfrm>
            <a:off x="1160307" y="5639542"/>
            <a:ext cx="2417472" cy="359997"/>
          </a:xfrm>
          <a:prstGeom prst="roundRect">
            <a:avLst>
              <a:gd name="adj" fmla="val 6016"/>
            </a:avLst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sz="800" dirty="0" err="1" smtClean="0">
                <a:solidFill>
                  <a:schemeClr val="tx1"/>
                </a:solidFill>
              </a:rPr>
              <a:t>Finally</a:t>
            </a:r>
            <a:r>
              <a:rPr lang="es-ES" sz="800" dirty="0" smtClean="0">
                <a:solidFill>
                  <a:schemeClr val="tx1"/>
                </a:solidFill>
              </a:rPr>
              <a:t>, </a:t>
            </a:r>
            <a:r>
              <a:rPr lang="es-ES" sz="800" dirty="0" err="1" smtClean="0">
                <a:solidFill>
                  <a:schemeClr val="tx1"/>
                </a:solidFill>
              </a:rPr>
              <a:t>during</a:t>
            </a:r>
            <a:r>
              <a:rPr lang="es-ES" sz="800" dirty="0" smtClean="0">
                <a:solidFill>
                  <a:schemeClr val="tx1"/>
                </a:solidFill>
              </a:rPr>
              <a:t> CD time, </a:t>
            </a:r>
            <a:r>
              <a:rPr lang="es-ES" sz="800" dirty="0" err="1" smtClean="0">
                <a:solidFill>
                  <a:schemeClr val="tx1"/>
                </a:solidFill>
              </a:rPr>
              <a:t>every</a:t>
            </a:r>
            <a:r>
              <a:rPr lang="es-ES" sz="800" dirty="0" smtClean="0">
                <a:solidFill>
                  <a:schemeClr val="tx1"/>
                </a:solidFill>
              </a:rPr>
              <a:t> API/Microservice </a:t>
            </a:r>
            <a:r>
              <a:rPr lang="es-ES" sz="800" dirty="0" err="1" smtClean="0">
                <a:solidFill>
                  <a:schemeClr val="tx1"/>
                </a:solidFill>
              </a:rPr>
              <a:t>will</a:t>
            </a:r>
            <a:r>
              <a:rPr lang="es-ES" sz="800" dirty="0" smtClean="0">
                <a:solidFill>
                  <a:schemeClr val="tx1"/>
                </a:solidFill>
              </a:rPr>
              <a:t> be </a:t>
            </a:r>
            <a:r>
              <a:rPr lang="es-ES" sz="800" dirty="0" err="1" smtClean="0">
                <a:solidFill>
                  <a:schemeClr val="tx1"/>
                </a:solidFill>
              </a:rPr>
              <a:t>deployed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with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Ingress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Resource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definition</a:t>
            </a:r>
            <a:r>
              <a:rPr lang="es-ES" sz="800" dirty="0" smtClean="0">
                <a:solidFill>
                  <a:schemeClr val="tx1"/>
                </a:solidFill>
              </a:rPr>
              <a:t> (</a:t>
            </a:r>
            <a:r>
              <a:rPr lang="es-ES" sz="800" dirty="0" err="1" smtClean="0">
                <a:solidFill>
                  <a:schemeClr val="tx1"/>
                </a:solidFill>
              </a:rPr>
              <a:t>routing</a:t>
            </a:r>
            <a:r>
              <a:rPr lang="es-ES" sz="800" dirty="0" smtClean="0">
                <a:solidFill>
                  <a:schemeClr val="tx1"/>
                </a:solidFill>
              </a:rPr>
              <a:t>). TLS, MTLS </a:t>
            </a:r>
            <a:r>
              <a:rPr lang="es-ES" sz="800" dirty="0" err="1" smtClean="0">
                <a:solidFill>
                  <a:schemeClr val="tx1"/>
                </a:solidFill>
              </a:rPr>
              <a:t>or</a:t>
            </a:r>
            <a:r>
              <a:rPr lang="es-ES" sz="800" dirty="0" smtClean="0">
                <a:solidFill>
                  <a:schemeClr val="tx1"/>
                </a:solidFill>
              </a:rPr>
              <a:t> HTTP can be </a:t>
            </a:r>
            <a:r>
              <a:rPr lang="es-ES" sz="800" dirty="0" err="1" smtClean="0">
                <a:solidFill>
                  <a:schemeClr val="tx1"/>
                </a:solidFill>
              </a:rPr>
              <a:t>defined</a:t>
            </a:r>
            <a:r>
              <a:rPr lang="es-ES" sz="800" dirty="0" smtClean="0">
                <a:solidFill>
                  <a:schemeClr val="tx1"/>
                </a:solidFill>
              </a:rPr>
              <a:t>.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154" name="Rectángulo redondeado 153"/>
          <p:cNvSpPr/>
          <p:nvPr/>
        </p:nvSpPr>
        <p:spPr>
          <a:xfrm>
            <a:off x="1043608" y="4414715"/>
            <a:ext cx="2288963" cy="238421"/>
          </a:xfrm>
          <a:prstGeom prst="roundRect">
            <a:avLst>
              <a:gd name="adj" fmla="val 6016"/>
            </a:avLst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b="1" dirty="0" err="1" smtClean="0">
                <a:solidFill>
                  <a:schemeClr val="tx1"/>
                </a:solidFill>
              </a:rPr>
              <a:t>Ingress</a:t>
            </a:r>
            <a:r>
              <a:rPr lang="es-ES" sz="800" b="1" dirty="0" smtClean="0">
                <a:solidFill>
                  <a:schemeClr val="tx1"/>
                </a:solidFill>
              </a:rPr>
              <a:t> </a:t>
            </a:r>
            <a:r>
              <a:rPr lang="es-ES" sz="800" b="1" dirty="0" err="1" smtClean="0">
                <a:solidFill>
                  <a:schemeClr val="tx1"/>
                </a:solidFill>
              </a:rPr>
              <a:t>Controller</a:t>
            </a:r>
            <a:endParaRPr lang="es-ES" sz="800" b="1" dirty="0">
              <a:solidFill>
                <a:schemeClr val="tx1"/>
              </a:solidFill>
            </a:endParaRPr>
          </a:p>
        </p:txBody>
      </p:sp>
      <p:pic>
        <p:nvPicPr>
          <p:cNvPr id="105" name="Imagen 10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8248" y="2236593"/>
            <a:ext cx="720000" cy="720000"/>
          </a:xfrm>
          <a:prstGeom prst="rect">
            <a:avLst/>
          </a:prstGeom>
        </p:spPr>
      </p:pic>
      <p:sp>
        <p:nvSpPr>
          <p:cNvPr id="111" name="Rectángulo redondeado 110"/>
          <p:cNvSpPr/>
          <p:nvPr/>
        </p:nvSpPr>
        <p:spPr>
          <a:xfrm>
            <a:off x="7668344" y="2996952"/>
            <a:ext cx="1262344" cy="284749"/>
          </a:xfrm>
          <a:prstGeom prst="roundRect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lIns="36000" tIns="36000" rIns="36000" bIns="36000" rtlCol="0" anchor="ctr">
            <a:spAutoFit/>
          </a:bodyPr>
          <a:lstStyle/>
          <a:p>
            <a:pPr algn="ctr"/>
            <a:r>
              <a:rPr lang="en-US" sz="1200" dirty="0" smtClean="0"/>
              <a:t>Lab 02: Ingress</a:t>
            </a:r>
          </a:p>
        </p:txBody>
      </p:sp>
    </p:spTree>
    <p:extLst>
      <p:ext uri="{BB962C8B-B14F-4D97-AF65-F5344CB8AC3E}">
        <p14:creationId xmlns:p14="http://schemas.microsoft.com/office/powerpoint/2010/main" val="29360618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686800" cy="696480"/>
          </a:xfrm>
        </p:spPr>
        <p:txBody>
          <a:bodyPr>
            <a:normAutofit/>
          </a:bodyPr>
          <a:lstStyle/>
          <a:p>
            <a:r>
              <a:rPr lang="es-ES" dirty="0"/>
              <a:t>6. </a:t>
            </a:r>
            <a:r>
              <a:rPr lang="en-GB" dirty="0"/>
              <a:t>Traffic </a:t>
            </a:r>
            <a:r>
              <a:rPr lang="en-GB" dirty="0" smtClean="0"/>
              <a:t>Management w/ Ingress: Issues</a:t>
            </a:r>
            <a:endParaRPr lang="en-GB" dirty="0"/>
          </a:p>
        </p:txBody>
      </p:sp>
      <p:pic>
        <p:nvPicPr>
          <p:cNvPr id="11" name="Imagen 10" descr="service-mesh-workshop-ingress0.png"/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8408" y="1363312"/>
            <a:ext cx="7491984" cy="2956560"/>
          </a:xfrm>
          <a:prstGeom prst="rect">
            <a:avLst/>
          </a:prstGeom>
        </p:spPr>
      </p:pic>
      <p:sp>
        <p:nvSpPr>
          <p:cNvPr id="162" name="Elipse 161"/>
          <p:cNvSpPr>
            <a:spLocks noChangeAspect="1"/>
          </p:cNvSpPr>
          <p:nvPr/>
        </p:nvSpPr>
        <p:spPr>
          <a:xfrm>
            <a:off x="3570232" y="1818508"/>
            <a:ext cx="149550" cy="1440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163" name="Elipse 162"/>
          <p:cNvSpPr>
            <a:spLocks noChangeAspect="1"/>
          </p:cNvSpPr>
          <p:nvPr/>
        </p:nvSpPr>
        <p:spPr>
          <a:xfrm>
            <a:off x="3571200" y="2210078"/>
            <a:ext cx="149550" cy="1440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165" name="Rectángulo redondeado 164"/>
          <p:cNvSpPr/>
          <p:nvPr/>
        </p:nvSpPr>
        <p:spPr>
          <a:xfrm rot="5400000">
            <a:off x="3943142" y="2023988"/>
            <a:ext cx="106600" cy="126683"/>
          </a:xfrm>
          <a:prstGeom prst="roundRect">
            <a:avLst>
              <a:gd name="adj" fmla="val 6016"/>
            </a:avLst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800" dirty="0" smtClean="0">
                <a:solidFill>
                  <a:schemeClr val="tx1"/>
                </a:solidFill>
              </a:rPr>
              <a:t>....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166" name="Rectángulo redondeado 165"/>
          <p:cNvSpPr/>
          <p:nvPr/>
        </p:nvSpPr>
        <p:spPr>
          <a:xfrm>
            <a:off x="3275856" y="2816709"/>
            <a:ext cx="612000" cy="238421"/>
          </a:xfrm>
          <a:prstGeom prst="roundRect">
            <a:avLst>
              <a:gd name="adj" fmla="val 6016"/>
            </a:avLst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sz="800" dirty="0" err="1" smtClean="0">
                <a:solidFill>
                  <a:schemeClr val="tx1"/>
                </a:solidFill>
              </a:rPr>
              <a:t>Deployment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170" name="Elipse 169"/>
          <p:cNvSpPr>
            <a:spLocks noChangeAspect="1"/>
          </p:cNvSpPr>
          <p:nvPr/>
        </p:nvSpPr>
        <p:spPr>
          <a:xfrm>
            <a:off x="3389159" y="2662705"/>
            <a:ext cx="215997" cy="215997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b="1" dirty="0" smtClean="0"/>
              <a:t>1</a:t>
            </a:r>
            <a:endParaRPr lang="en-US" sz="1000" b="1" dirty="0"/>
          </a:p>
        </p:txBody>
      </p:sp>
      <p:cxnSp>
        <p:nvCxnSpPr>
          <p:cNvPr id="171" name="Conector recto 170"/>
          <p:cNvCxnSpPr>
            <a:stCxn id="180" idx="2"/>
            <a:endCxn id="170" idx="0"/>
          </p:cNvCxnSpPr>
          <p:nvPr/>
        </p:nvCxnSpPr>
        <p:spPr>
          <a:xfrm flipH="1">
            <a:off x="3497158" y="2413954"/>
            <a:ext cx="8697" cy="248751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sysDot"/>
            <a:headEnd type="arrow" w="sm" len="sm"/>
            <a:tailEnd type="none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72" name="Rectángulo redondeado 171"/>
          <p:cNvSpPr/>
          <p:nvPr/>
        </p:nvSpPr>
        <p:spPr>
          <a:xfrm>
            <a:off x="2987824" y="3088615"/>
            <a:ext cx="394897" cy="238421"/>
          </a:xfrm>
          <a:prstGeom prst="roundRect">
            <a:avLst>
              <a:gd name="adj" fmla="val 6016"/>
            </a:avLst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sz="800" dirty="0" smtClean="0">
                <a:solidFill>
                  <a:schemeClr val="tx1"/>
                </a:solidFill>
              </a:rPr>
              <a:t>Service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173" name="Elipse 172"/>
          <p:cNvSpPr>
            <a:spLocks noChangeAspect="1"/>
          </p:cNvSpPr>
          <p:nvPr/>
        </p:nvSpPr>
        <p:spPr>
          <a:xfrm>
            <a:off x="3043879" y="2926521"/>
            <a:ext cx="215997" cy="215997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b="1" dirty="0"/>
              <a:t>2</a:t>
            </a:r>
          </a:p>
        </p:txBody>
      </p:sp>
      <p:cxnSp>
        <p:nvCxnSpPr>
          <p:cNvPr id="174" name="Conector recto 173"/>
          <p:cNvCxnSpPr>
            <a:stCxn id="179" idx="1"/>
            <a:endCxn id="173" idx="0"/>
          </p:cNvCxnSpPr>
          <p:nvPr/>
        </p:nvCxnSpPr>
        <p:spPr>
          <a:xfrm>
            <a:off x="3134543" y="2414232"/>
            <a:ext cx="17335" cy="512289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sysDot"/>
            <a:headEnd type="arrow" w="sm" len="sm"/>
            <a:tailEnd type="none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75" name="Rectángulo redondeado 174"/>
          <p:cNvSpPr/>
          <p:nvPr/>
        </p:nvSpPr>
        <p:spPr>
          <a:xfrm>
            <a:off x="3823342" y="3078948"/>
            <a:ext cx="403405" cy="238421"/>
          </a:xfrm>
          <a:prstGeom prst="roundRect">
            <a:avLst>
              <a:gd name="adj" fmla="val 6016"/>
            </a:avLst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sz="800" dirty="0" err="1" smtClean="0">
                <a:solidFill>
                  <a:schemeClr val="tx1"/>
                </a:solidFill>
              </a:rPr>
              <a:t>Ingress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176" name="Elipse 175"/>
          <p:cNvSpPr>
            <a:spLocks noChangeAspect="1"/>
          </p:cNvSpPr>
          <p:nvPr/>
        </p:nvSpPr>
        <p:spPr>
          <a:xfrm>
            <a:off x="3912612" y="2924944"/>
            <a:ext cx="215997" cy="215997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b="1" dirty="0"/>
              <a:t>3</a:t>
            </a:r>
          </a:p>
        </p:txBody>
      </p:sp>
      <p:cxnSp>
        <p:nvCxnSpPr>
          <p:cNvPr id="177" name="Conector recto 176"/>
          <p:cNvCxnSpPr>
            <a:stCxn id="185" idx="2"/>
            <a:endCxn id="176" idx="0"/>
          </p:cNvCxnSpPr>
          <p:nvPr/>
        </p:nvCxnSpPr>
        <p:spPr>
          <a:xfrm flipH="1">
            <a:off x="4020611" y="2595744"/>
            <a:ext cx="38167" cy="329200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sysDot"/>
            <a:headEnd type="arrow" w="sm" len="sm"/>
            <a:tailEnd type="none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78" name="Conector recto 177"/>
          <p:cNvCxnSpPr>
            <a:endCxn id="180" idx="1"/>
          </p:cNvCxnSpPr>
          <p:nvPr/>
        </p:nvCxnSpPr>
        <p:spPr>
          <a:xfrm>
            <a:off x="3001426" y="2088194"/>
            <a:ext cx="287099" cy="1760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79" name="Rectángulo 178"/>
          <p:cNvSpPr/>
          <p:nvPr/>
        </p:nvSpPr>
        <p:spPr>
          <a:xfrm rot="16200000">
            <a:off x="2810544" y="1982235"/>
            <a:ext cx="647996" cy="215997"/>
          </a:xfrm>
          <a:prstGeom prst="rect">
            <a:avLst/>
          </a:prstGeom>
          <a:solidFill>
            <a:srgbClr val="FD8008"/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LoadBalancer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180" name="Rectángulo 179"/>
          <p:cNvSpPr/>
          <p:nvPr/>
        </p:nvSpPr>
        <p:spPr>
          <a:xfrm>
            <a:off x="3288525" y="1765954"/>
            <a:ext cx="434660" cy="648000"/>
          </a:xfrm>
          <a:prstGeom prst="rect">
            <a:avLst/>
          </a:prstGeom>
          <a:solidFill>
            <a:srgbClr val="339900"/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t"/>
          <a:lstStyle/>
          <a:p>
            <a:pPr algn="ctr"/>
            <a:r>
              <a:rPr lang="en-US" sz="800" dirty="0" smtClean="0">
                <a:solidFill>
                  <a:schemeClr val="tx1"/>
                </a:solidFill>
              </a:rPr>
              <a:t>Ingress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n-GB" sz="800" dirty="0" smtClean="0">
                <a:solidFill>
                  <a:schemeClr val="tx1"/>
                </a:solidFill>
              </a:rPr>
              <a:t>Controller</a:t>
            </a:r>
            <a:endParaRPr lang="en-GB" sz="800" dirty="0">
              <a:solidFill>
                <a:schemeClr val="tx1"/>
              </a:solidFill>
            </a:endParaRPr>
          </a:p>
        </p:txBody>
      </p:sp>
      <p:cxnSp>
        <p:nvCxnSpPr>
          <p:cNvPr id="181" name="Conector recto 180"/>
          <p:cNvCxnSpPr>
            <a:stCxn id="162" idx="6"/>
          </p:cNvCxnSpPr>
          <p:nvPr/>
        </p:nvCxnSpPr>
        <p:spPr>
          <a:xfrm>
            <a:off x="3719782" y="1890508"/>
            <a:ext cx="655067" cy="2209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headEnd type="none" w="sm" len="sm"/>
            <a:tailEnd type="none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82" name="Conector recto 181"/>
          <p:cNvCxnSpPr>
            <a:stCxn id="163" idx="6"/>
          </p:cNvCxnSpPr>
          <p:nvPr/>
        </p:nvCxnSpPr>
        <p:spPr>
          <a:xfrm>
            <a:off x="3720750" y="2282078"/>
            <a:ext cx="607397" cy="2209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headEnd type="none" w="sm" len="sm"/>
            <a:tailEnd type="none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83" name="Rectángulo 182"/>
          <p:cNvSpPr/>
          <p:nvPr/>
        </p:nvSpPr>
        <p:spPr>
          <a:xfrm>
            <a:off x="3836099" y="1766406"/>
            <a:ext cx="431995" cy="25199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es-ES" sz="800" dirty="0" err="1" smtClean="0">
                <a:solidFill>
                  <a:schemeClr val="tx1"/>
                </a:solidFill>
              </a:rPr>
              <a:t>Ingress</a:t>
            </a:r>
            <a:r>
              <a:rPr lang="es-ES" sz="800" dirty="0" smtClean="0">
                <a:solidFill>
                  <a:schemeClr val="tx1"/>
                </a:solidFill>
              </a:rPr>
              <a:t> Resource</a:t>
            </a:r>
            <a:r>
              <a:rPr lang="es-ES" sz="800" baseline="-25000" dirty="0" smtClean="0">
                <a:solidFill>
                  <a:schemeClr val="tx1"/>
                </a:solidFill>
              </a:rPr>
              <a:t>1</a:t>
            </a:r>
            <a:endParaRPr lang="es-ES" sz="800" baseline="-25000" dirty="0">
              <a:solidFill>
                <a:schemeClr val="tx1"/>
              </a:solidFill>
            </a:endParaRPr>
          </a:p>
        </p:txBody>
      </p:sp>
      <p:sp>
        <p:nvSpPr>
          <p:cNvPr id="184" name="Rectángulo 183"/>
          <p:cNvSpPr/>
          <p:nvPr/>
        </p:nvSpPr>
        <p:spPr>
          <a:xfrm>
            <a:off x="3835777" y="2155927"/>
            <a:ext cx="431995" cy="25199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es-ES" sz="800" dirty="0" err="1" smtClean="0">
                <a:solidFill>
                  <a:schemeClr val="tx1"/>
                </a:solidFill>
              </a:rPr>
              <a:t>Ingress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Resource</a:t>
            </a:r>
            <a:r>
              <a:rPr lang="es-ES" sz="800" baseline="-25000" dirty="0" err="1" smtClean="0">
                <a:solidFill>
                  <a:schemeClr val="tx1"/>
                </a:solidFill>
              </a:rPr>
              <a:t>n</a:t>
            </a:r>
            <a:endParaRPr lang="es-ES" sz="800" baseline="-25000" dirty="0">
              <a:solidFill>
                <a:schemeClr val="tx1"/>
              </a:solidFill>
            </a:endParaRPr>
          </a:p>
        </p:txBody>
      </p:sp>
      <p:sp>
        <p:nvSpPr>
          <p:cNvPr id="185" name="Rectángulo redondeado 184"/>
          <p:cNvSpPr/>
          <p:nvPr/>
        </p:nvSpPr>
        <p:spPr>
          <a:xfrm>
            <a:off x="3770778" y="1720777"/>
            <a:ext cx="576000" cy="874967"/>
          </a:xfrm>
          <a:prstGeom prst="roundRect">
            <a:avLst>
              <a:gd name="adj" fmla="val 6016"/>
            </a:avLst>
          </a:prstGeom>
          <a:noFill/>
          <a:ln w="3175" cap="rnd" cmpd="sng">
            <a:solidFill>
              <a:schemeClr val="tx1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3600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dirty="0" err="1" smtClean="0">
                <a:solidFill>
                  <a:schemeClr val="tx1"/>
                </a:solidFill>
              </a:rPr>
              <a:t>Namespace</a:t>
            </a:r>
            <a:r>
              <a:rPr lang="es-ES" sz="800" baseline="-25000" dirty="0" err="1">
                <a:solidFill>
                  <a:schemeClr val="tx1"/>
                </a:solidFill>
              </a:rPr>
              <a:t>A</a:t>
            </a:r>
            <a:endParaRPr lang="es-ES" sz="800" baseline="-25000" dirty="0">
              <a:solidFill>
                <a:schemeClr val="tx1"/>
              </a:solidFill>
            </a:endParaRPr>
          </a:p>
        </p:txBody>
      </p:sp>
      <p:sp>
        <p:nvSpPr>
          <p:cNvPr id="188" name="Rectángulo 187"/>
          <p:cNvSpPr/>
          <p:nvPr/>
        </p:nvSpPr>
        <p:spPr>
          <a:xfrm>
            <a:off x="1178536" y="4829375"/>
            <a:ext cx="295007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b="1" dirty="0" err="1"/>
              <a:t>I’ve</a:t>
            </a:r>
            <a:r>
              <a:rPr lang="es-ES" b="1" dirty="0"/>
              <a:t> </a:t>
            </a:r>
            <a:r>
              <a:rPr lang="es-ES" b="1" dirty="0" err="1"/>
              <a:t>implemented</a:t>
            </a:r>
            <a:r>
              <a:rPr lang="es-ES" b="1" dirty="0"/>
              <a:t> </a:t>
            </a:r>
            <a:r>
              <a:rPr lang="es-ES" b="1" dirty="0" err="1"/>
              <a:t>the</a:t>
            </a:r>
            <a:r>
              <a:rPr lang="es-ES" b="1" dirty="0"/>
              <a:t> </a:t>
            </a:r>
            <a:r>
              <a:rPr lang="es-ES" b="1" dirty="0" err="1"/>
              <a:t>Ingress</a:t>
            </a:r>
            <a:r>
              <a:rPr lang="es-ES" b="1" dirty="0"/>
              <a:t> </a:t>
            </a:r>
            <a:r>
              <a:rPr lang="es-ES" b="1" dirty="0" err="1"/>
              <a:t>Controller</a:t>
            </a:r>
            <a:r>
              <a:rPr lang="es-ES" b="1" dirty="0"/>
              <a:t> in Service </a:t>
            </a:r>
            <a:r>
              <a:rPr lang="es-ES" b="1" dirty="0" err="1" smtClean="0"/>
              <a:t>Mesh</a:t>
            </a:r>
            <a:r>
              <a:rPr lang="es-ES" b="1" dirty="0" smtClean="0"/>
              <a:t>. </a:t>
            </a:r>
          </a:p>
          <a:p>
            <a:pPr algn="ctr"/>
            <a:r>
              <a:rPr lang="es-ES" b="1" dirty="0" err="1" smtClean="0"/>
              <a:t>Now</a:t>
            </a:r>
            <a:r>
              <a:rPr lang="es-ES" b="1" dirty="0" smtClean="0"/>
              <a:t>, </a:t>
            </a:r>
            <a:r>
              <a:rPr lang="es-ES" b="1" dirty="0" err="1"/>
              <a:t>Is</a:t>
            </a:r>
            <a:r>
              <a:rPr lang="es-ES" b="1" dirty="0"/>
              <a:t> </a:t>
            </a:r>
            <a:r>
              <a:rPr lang="es-ES" b="1" dirty="0" err="1"/>
              <a:t>that</a:t>
            </a:r>
            <a:r>
              <a:rPr lang="es-ES" b="1" dirty="0"/>
              <a:t> </a:t>
            </a:r>
            <a:r>
              <a:rPr lang="es-ES" b="1" dirty="0" err="1"/>
              <a:t>Secure</a:t>
            </a:r>
            <a:r>
              <a:rPr lang="es-ES" b="1" dirty="0"/>
              <a:t>?</a:t>
            </a:r>
          </a:p>
        </p:txBody>
      </p:sp>
      <p:sp>
        <p:nvSpPr>
          <p:cNvPr id="189" name="Rectángulo 188"/>
          <p:cNvSpPr/>
          <p:nvPr/>
        </p:nvSpPr>
        <p:spPr>
          <a:xfrm>
            <a:off x="2362986" y="4306333"/>
            <a:ext cx="39859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" sz="3600" b="1" dirty="0"/>
              <a:t>?</a:t>
            </a:r>
          </a:p>
        </p:txBody>
      </p:sp>
      <p:cxnSp>
        <p:nvCxnSpPr>
          <p:cNvPr id="190" name="Conector recto 189"/>
          <p:cNvCxnSpPr>
            <a:endCxn id="191" idx="1"/>
          </p:cNvCxnSpPr>
          <p:nvPr/>
        </p:nvCxnSpPr>
        <p:spPr>
          <a:xfrm>
            <a:off x="3497158" y="3091159"/>
            <a:ext cx="1362874" cy="2442184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rgbClr val="FF0000"/>
            </a:solidFill>
            <a:prstDash val="sysDot"/>
            <a:headEnd type="arrow" w="sm" len="sm"/>
            <a:tailEnd type="none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91" name="Rectángulo redondeado 190"/>
          <p:cNvSpPr/>
          <p:nvPr/>
        </p:nvSpPr>
        <p:spPr>
          <a:xfrm>
            <a:off x="4860032" y="4829374"/>
            <a:ext cx="2981196" cy="1407938"/>
          </a:xfrm>
          <a:prstGeom prst="roundRect">
            <a:avLst>
              <a:gd name="adj" fmla="val 6016"/>
            </a:avLst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sz="800" dirty="0" err="1" smtClean="0">
                <a:solidFill>
                  <a:srgbClr val="FF3300"/>
                </a:solidFill>
              </a:rPr>
              <a:t>It</a:t>
            </a:r>
            <a:r>
              <a:rPr lang="es-ES" sz="800" dirty="0" smtClean="0">
                <a:solidFill>
                  <a:srgbClr val="FF3300"/>
                </a:solidFill>
              </a:rPr>
              <a:t> </a:t>
            </a:r>
            <a:r>
              <a:rPr lang="es-ES" sz="800" dirty="0" err="1">
                <a:solidFill>
                  <a:srgbClr val="FF3300"/>
                </a:solidFill>
              </a:rPr>
              <a:t>isn’t</a:t>
            </a:r>
            <a:r>
              <a:rPr lang="es-ES" sz="800" dirty="0">
                <a:solidFill>
                  <a:srgbClr val="FF3300"/>
                </a:solidFill>
              </a:rPr>
              <a:t> </a:t>
            </a:r>
            <a:r>
              <a:rPr lang="es-ES" sz="800" dirty="0" err="1" smtClean="0">
                <a:solidFill>
                  <a:srgbClr val="FF3300"/>
                </a:solidFill>
              </a:rPr>
              <a:t>secure</a:t>
            </a:r>
            <a:r>
              <a:rPr lang="es-ES" sz="800" dirty="0" smtClean="0">
                <a:solidFill>
                  <a:srgbClr val="FF3300"/>
                </a:solidFill>
              </a:rPr>
              <a:t> </a:t>
            </a:r>
            <a:r>
              <a:rPr lang="es-ES" sz="800" dirty="0" err="1" smtClean="0">
                <a:solidFill>
                  <a:srgbClr val="FF3300"/>
                </a:solidFill>
              </a:rPr>
              <a:t>because</a:t>
            </a:r>
            <a:r>
              <a:rPr lang="es-ES" sz="800" dirty="0" smtClean="0">
                <a:solidFill>
                  <a:srgbClr val="FF3300"/>
                </a:solidFill>
              </a:rPr>
              <a:t> </a:t>
            </a:r>
            <a:r>
              <a:rPr lang="es-ES" sz="800" dirty="0" err="1">
                <a:solidFill>
                  <a:srgbClr val="FF3300"/>
                </a:solidFill>
              </a:rPr>
              <a:t>that</a:t>
            </a:r>
            <a:r>
              <a:rPr lang="es-ES" sz="800" dirty="0">
                <a:solidFill>
                  <a:srgbClr val="FF3300"/>
                </a:solidFill>
              </a:rPr>
              <a:t> </a:t>
            </a:r>
            <a:r>
              <a:rPr lang="es-ES" sz="800" dirty="0" err="1">
                <a:solidFill>
                  <a:srgbClr val="FF3300"/>
                </a:solidFill>
              </a:rPr>
              <a:t>doesn’t</a:t>
            </a:r>
            <a:r>
              <a:rPr lang="es-ES" sz="800" dirty="0">
                <a:solidFill>
                  <a:srgbClr val="FF3300"/>
                </a:solidFill>
              </a:rPr>
              <a:t> </a:t>
            </a:r>
            <a:r>
              <a:rPr lang="es-ES" sz="800" dirty="0" err="1">
                <a:solidFill>
                  <a:srgbClr val="FF3300"/>
                </a:solidFill>
              </a:rPr>
              <a:t>have</a:t>
            </a:r>
            <a:r>
              <a:rPr lang="es-ES" sz="800" dirty="0">
                <a:solidFill>
                  <a:srgbClr val="FF3300"/>
                </a:solidFill>
              </a:rPr>
              <a:t>:</a:t>
            </a:r>
          </a:p>
          <a:p>
            <a:pPr marL="171450" indent="-171450">
              <a:buFont typeface="Arial"/>
              <a:buChar char="•"/>
            </a:pPr>
            <a:r>
              <a:rPr lang="es-ES" sz="800" dirty="0" err="1">
                <a:solidFill>
                  <a:srgbClr val="FF3300"/>
                </a:solidFill>
              </a:rPr>
              <a:t>Separation</a:t>
            </a:r>
            <a:r>
              <a:rPr lang="es-ES" sz="800" dirty="0">
                <a:solidFill>
                  <a:srgbClr val="FF3300"/>
                </a:solidFill>
              </a:rPr>
              <a:t> of </a:t>
            </a:r>
            <a:r>
              <a:rPr lang="es-ES" sz="800" dirty="0" err="1">
                <a:solidFill>
                  <a:srgbClr val="FF3300"/>
                </a:solidFill>
              </a:rPr>
              <a:t>Duties</a:t>
            </a:r>
            <a:endParaRPr lang="es-ES" sz="800" dirty="0">
              <a:solidFill>
                <a:srgbClr val="FF3300"/>
              </a:solidFill>
            </a:endParaRPr>
          </a:p>
          <a:p>
            <a:pPr marL="171450" indent="-171450">
              <a:buFont typeface="Arial"/>
              <a:buChar char="•"/>
            </a:pPr>
            <a:r>
              <a:rPr lang="es-ES" sz="800" dirty="0" err="1">
                <a:solidFill>
                  <a:srgbClr val="FF3300"/>
                </a:solidFill>
              </a:rPr>
              <a:t>Principle</a:t>
            </a:r>
            <a:r>
              <a:rPr lang="es-ES" sz="800" dirty="0">
                <a:solidFill>
                  <a:srgbClr val="FF3300"/>
                </a:solidFill>
              </a:rPr>
              <a:t> of </a:t>
            </a:r>
            <a:r>
              <a:rPr lang="es-ES" sz="800" dirty="0" err="1">
                <a:solidFill>
                  <a:srgbClr val="FF3300"/>
                </a:solidFill>
              </a:rPr>
              <a:t>Last</a:t>
            </a:r>
            <a:r>
              <a:rPr lang="es-ES" sz="800" dirty="0">
                <a:solidFill>
                  <a:srgbClr val="FF3300"/>
                </a:solidFill>
              </a:rPr>
              <a:t> </a:t>
            </a:r>
            <a:r>
              <a:rPr lang="es-ES" sz="800" dirty="0" err="1">
                <a:solidFill>
                  <a:srgbClr val="FF3300"/>
                </a:solidFill>
              </a:rPr>
              <a:t>Privilege</a:t>
            </a:r>
            <a:endParaRPr lang="es-ES" sz="800" dirty="0">
              <a:solidFill>
                <a:srgbClr val="FF3300"/>
              </a:solidFill>
            </a:endParaRPr>
          </a:p>
          <a:p>
            <a:pPr marL="171450" indent="-171450">
              <a:buFont typeface="Arial"/>
              <a:buChar char="•"/>
            </a:pPr>
            <a:r>
              <a:rPr lang="es-ES" sz="800" dirty="0" err="1">
                <a:solidFill>
                  <a:srgbClr val="FF3300"/>
                </a:solidFill>
              </a:rPr>
              <a:t>Identity-based</a:t>
            </a:r>
            <a:r>
              <a:rPr lang="es-ES" sz="800" dirty="0">
                <a:solidFill>
                  <a:srgbClr val="FF3300"/>
                </a:solidFill>
              </a:rPr>
              <a:t> Security</a:t>
            </a:r>
          </a:p>
          <a:p>
            <a:pPr marL="171450" indent="-171450">
              <a:buFont typeface="Arial"/>
              <a:buChar char="•"/>
            </a:pPr>
            <a:r>
              <a:rPr lang="es-ES" sz="800" dirty="0">
                <a:solidFill>
                  <a:srgbClr val="FF3300"/>
                </a:solidFill>
              </a:rPr>
              <a:t>End-to-</a:t>
            </a:r>
            <a:r>
              <a:rPr lang="es-ES" sz="800" dirty="0" err="1">
                <a:solidFill>
                  <a:srgbClr val="FF3300"/>
                </a:solidFill>
              </a:rPr>
              <a:t>end</a:t>
            </a:r>
            <a:r>
              <a:rPr lang="es-ES" sz="800" dirty="0">
                <a:solidFill>
                  <a:srgbClr val="FF3300"/>
                </a:solidFill>
              </a:rPr>
              <a:t> </a:t>
            </a:r>
            <a:r>
              <a:rPr lang="es-ES" sz="800" dirty="0" err="1">
                <a:solidFill>
                  <a:srgbClr val="FF3300"/>
                </a:solidFill>
              </a:rPr>
              <a:t>security</a:t>
            </a:r>
            <a:r>
              <a:rPr lang="es-ES" sz="800" dirty="0">
                <a:solidFill>
                  <a:srgbClr val="FF3300"/>
                </a:solidFill>
              </a:rPr>
              <a:t>: </a:t>
            </a:r>
            <a:r>
              <a:rPr lang="es-ES" sz="800" dirty="0" err="1">
                <a:solidFill>
                  <a:srgbClr val="FF3300"/>
                </a:solidFill>
              </a:rPr>
              <a:t>the</a:t>
            </a:r>
            <a:r>
              <a:rPr lang="es-ES" sz="800" dirty="0">
                <a:solidFill>
                  <a:srgbClr val="FF3300"/>
                </a:solidFill>
              </a:rPr>
              <a:t> App </a:t>
            </a:r>
            <a:r>
              <a:rPr lang="es-ES" sz="800" dirty="0" err="1">
                <a:solidFill>
                  <a:srgbClr val="FF3300"/>
                </a:solidFill>
              </a:rPr>
              <a:t>Container</a:t>
            </a:r>
            <a:r>
              <a:rPr lang="es-ES" sz="800" dirty="0">
                <a:solidFill>
                  <a:srgbClr val="FF3300"/>
                </a:solidFill>
              </a:rPr>
              <a:t> </a:t>
            </a:r>
            <a:r>
              <a:rPr lang="es-ES" sz="800" dirty="0" err="1">
                <a:solidFill>
                  <a:srgbClr val="FF3300"/>
                </a:solidFill>
              </a:rPr>
              <a:t>still</a:t>
            </a:r>
            <a:r>
              <a:rPr lang="es-ES" sz="800" dirty="0">
                <a:solidFill>
                  <a:srgbClr val="FF3300"/>
                </a:solidFill>
              </a:rPr>
              <a:t> </a:t>
            </a:r>
            <a:r>
              <a:rPr lang="es-ES" sz="800" dirty="0" err="1">
                <a:solidFill>
                  <a:srgbClr val="FF3300"/>
                </a:solidFill>
              </a:rPr>
              <a:t>is</a:t>
            </a:r>
            <a:r>
              <a:rPr lang="es-ES" sz="800" dirty="0">
                <a:solidFill>
                  <a:srgbClr val="FF3300"/>
                </a:solidFill>
              </a:rPr>
              <a:t> </a:t>
            </a:r>
            <a:r>
              <a:rPr lang="es-ES" sz="800" dirty="0" err="1">
                <a:solidFill>
                  <a:srgbClr val="FF3300"/>
                </a:solidFill>
              </a:rPr>
              <a:t>available</a:t>
            </a:r>
            <a:r>
              <a:rPr lang="es-ES" sz="800" dirty="0">
                <a:solidFill>
                  <a:srgbClr val="FF3300"/>
                </a:solidFill>
              </a:rPr>
              <a:t> and </a:t>
            </a:r>
            <a:r>
              <a:rPr lang="es-ES" sz="800" dirty="0" err="1">
                <a:solidFill>
                  <a:srgbClr val="FF3300"/>
                </a:solidFill>
              </a:rPr>
              <a:t>nobody</a:t>
            </a:r>
            <a:r>
              <a:rPr lang="es-ES" sz="800" dirty="0">
                <a:solidFill>
                  <a:srgbClr val="FF3300"/>
                </a:solidFill>
              </a:rPr>
              <a:t> can stop to </a:t>
            </a:r>
            <a:r>
              <a:rPr lang="es-ES" sz="800" dirty="0" err="1">
                <a:solidFill>
                  <a:srgbClr val="FF3300"/>
                </a:solidFill>
              </a:rPr>
              <a:t>make</a:t>
            </a:r>
            <a:r>
              <a:rPr lang="es-ES" sz="800" dirty="0">
                <a:solidFill>
                  <a:srgbClr val="FF3300"/>
                </a:solidFill>
              </a:rPr>
              <a:t> </a:t>
            </a:r>
            <a:r>
              <a:rPr lang="es-ES" sz="800" dirty="0" err="1">
                <a:solidFill>
                  <a:srgbClr val="FF3300"/>
                </a:solidFill>
              </a:rPr>
              <a:t>call</a:t>
            </a:r>
            <a:r>
              <a:rPr lang="es-ES" sz="800" dirty="0">
                <a:solidFill>
                  <a:srgbClr val="FF3300"/>
                </a:solidFill>
              </a:rPr>
              <a:t> to </a:t>
            </a:r>
            <a:r>
              <a:rPr lang="es-ES" sz="800" dirty="0" err="1">
                <a:solidFill>
                  <a:srgbClr val="FF3300"/>
                </a:solidFill>
              </a:rPr>
              <a:t>that</a:t>
            </a:r>
            <a:r>
              <a:rPr lang="es-ES" sz="800" dirty="0">
                <a:solidFill>
                  <a:srgbClr val="FF3300"/>
                </a:solidFill>
              </a:rPr>
              <a:t> </a:t>
            </a:r>
            <a:r>
              <a:rPr lang="es-ES" sz="800" dirty="0" err="1">
                <a:solidFill>
                  <a:srgbClr val="FF3300"/>
                </a:solidFill>
              </a:rPr>
              <a:t>Container</a:t>
            </a:r>
            <a:r>
              <a:rPr lang="es-ES" sz="800" dirty="0">
                <a:solidFill>
                  <a:srgbClr val="FF3300"/>
                </a:solidFill>
              </a:rPr>
              <a:t>.</a:t>
            </a:r>
          </a:p>
          <a:p>
            <a:pPr marL="171450" indent="-171450">
              <a:buFont typeface="Arial"/>
              <a:buChar char="•"/>
            </a:pPr>
            <a:r>
              <a:rPr lang="es-ES" sz="800" dirty="0" err="1">
                <a:solidFill>
                  <a:srgbClr val="FF3300"/>
                </a:solidFill>
              </a:rPr>
              <a:t>Container</a:t>
            </a:r>
            <a:r>
              <a:rPr lang="es-ES" sz="800" dirty="0">
                <a:solidFill>
                  <a:srgbClr val="FF3300"/>
                </a:solidFill>
              </a:rPr>
              <a:t> </a:t>
            </a:r>
            <a:r>
              <a:rPr lang="es-ES" sz="800" dirty="0" err="1">
                <a:solidFill>
                  <a:srgbClr val="FF3300"/>
                </a:solidFill>
              </a:rPr>
              <a:t>Patterns</a:t>
            </a:r>
            <a:r>
              <a:rPr lang="es-ES" sz="800" dirty="0">
                <a:solidFill>
                  <a:srgbClr val="FF3300"/>
                </a:solidFill>
              </a:rPr>
              <a:t> (sidecar </a:t>
            </a:r>
            <a:r>
              <a:rPr lang="es-ES" sz="800" dirty="0" err="1">
                <a:solidFill>
                  <a:srgbClr val="FF3300"/>
                </a:solidFill>
              </a:rPr>
              <a:t>container</a:t>
            </a:r>
            <a:r>
              <a:rPr lang="es-ES" sz="800" dirty="0">
                <a:solidFill>
                  <a:srgbClr val="FF3300"/>
                </a:solidFill>
              </a:rPr>
              <a:t> as </a:t>
            </a:r>
            <a:r>
              <a:rPr lang="es-ES" sz="800" dirty="0" err="1">
                <a:solidFill>
                  <a:srgbClr val="FF3300"/>
                </a:solidFill>
              </a:rPr>
              <a:t>last-mile</a:t>
            </a:r>
            <a:r>
              <a:rPr lang="es-ES" sz="800" dirty="0">
                <a:solidFill>
                  <a:srgbClr val="FF3300"/>
                </a:solidFill>
              </a:rPr>
              <a:t> </a:t>
            </a:r>
            <a:r>
              <a:rPr lang="es-ES" sz="800" dirty="0" err="1" smtClean="0">
                <a:solidFill>
                  <a:srgbClr val="FF3300"/>
                </a:solidFill>
              </a:rPr>
              <a:t>protection</a:t>
            </a:r>
            <a:r>
              <a:rPr lang="es-ES" sz="800" dirty="0" smtClean="0">
                <a:solidFill>
                  <a:srgbClr val="FF3300"/>
                </a:solidFill>
              </a:rPr>
              <a:t>)</a:t>
            </a:r>
          </a:p>
          <a:p>
            <a:pPr marL="171450" indent="-171450">
              <a:buFont typeface="Arial"/>
              <a:buChar char="•"/>
            </a:pPr>
            <a:r>
              <a:rPr lang="es-ES" sz="800" dirty="0" err="1" smtClean="0">
                <a:solidFill>
                  <a:srgbClr val="FF3300"/>
                </a:solidFill>
              </a:rPr>
              <a:t>Registry</a:t>
            </a:r>
            <a:r>
              <a:rPr lang="es-ES" sz="800" dirty="0" smtClean="0">
                <a:solidFill>
                  <a:srgbClr val="FF3300"/>
                </a:solidFill>
              </a:rPr>
              <a:t>, </a:t>
            </a:r>
            <a:r>
              <a:rPr lang="es-ES" sz="800" dirty="0" err="1" smtClean="0">
                <a:solidFill>
                  <a:srgbClr val="FF3300"/>
                </a:solidFill>
              </a:rPr>
              <a:t>Auditability</a:t>
            </a:r>
            <a:r>
              <a:rPr lang="es-ES" sz="800" dirty="0" smtClean="0">
                <a:solidFill>
                  <a:srgbClr val="FF3300"/>
                </a:solidFill>
              </a:rPr>
              <a:t> and </a:t>
            </a:r>
            <a:r>
              <a:rPr lang="es-ES" sz="800" dirty="0" err="1" smtClean="0">
                <a:solidFill>
                  <a:srgbClr val="FF3300"/>
                </a:solidFill>
              </a:rPr>
              <a:t>Traceability</a:t>
            </a:r>
            <a:r>
              <a:rPr lang="es-ES" sz="800" dirty="0" smtClean="0">
                <a:solidFill>
                  <a:srgbClr val="FF3300"/>
                </a:solidFill>
              </a:rPr>
              <a:t>. </a:t>
            </a:r>
            <a:r>
              <a:rPr lang="es-ES" sz="800" dirty="0" err="1" smtClean="0">
                <a:solidFill>
                  <a:srgbClr val="FF3300"/>
                </a:solidFill>
              </a:rPr>
              <a:t>It</a:t>
            </a:r>
            <a:r>
              <a:rPr lang="es-ES" sz="800" dirty="0" smtClean="0">
                <a:solidFill>
                  <a:srgbClr val="FF3300"/>
                </a:solidFill>
              </a:rPr>
              <a:t> </a:t>
            </a:r>
            <a:r>
              <a:rPr lang="es-ES" sz="800" dirty="0" err="1" smtClean="0">
                <a:solidFill>
                  <a:srgbClr val="FF3300"/>
                </a:solidFill>
              </a:rPr>
              <a:t>means</a:t>
            </a:r>
            <a:r>
              <a:rPr lang="es-ES" sz="800" dirty="0" smtClean="0">
                <a:solidFill>
                  <a:srgbClr val="FF3300"/>
                </a:solidFill>
              </a:rPr>
              <a:t> </a:t>
            </a:r>
            <a:r>
              <a:rPr lang="es-ES" sz="800" dirty="0" err="1" smtClean="0">
                <a:solidFill>
                  <a:srgbClr val="FF3300"/>
                </a:solidFill>
              </a:rPr>
              <a:t>that</a:t>
            </a:r>
            <a:r>
              <a:rPr lang="es-ES" sz="800" dirty="0" smtClean="0">
                <a:solidFill>
                  <a:srgbClr val="FF3300"/>
                </a:solidFill>
              </a:rPr>
              <a:t> </a:t>
            </a:r>
            <a:r>
              <a:rPr lang="es-ES" sz="800" dirty="0" err="1" smtClean="0">
                <a:solidFill>
                  <a:srgbClr val="FF3300"/>
                </a:solidFill>
              </a:rPr>
              <a:t>all</a:t>
            </a:r>
            <a:r>
              <a:rPr lang="es-ES" sz="800" dirty="0" smtClean="0">
                <a:solidFill>
                  <a:srgbClr val="FF3300"/>
                </a:solidFill>
              </a:rPr>
              <a:t> App </a:t>
            </a:r>
            <a:r>
              <a:rPr lang="es-ES" sz="800" dirty="0" err="1" smtClean="0">
                <a:solidFill>
                  <a:srgbClr val="FF3300"/>
                </a:solidFill>
              </a:rPr>
              <a:t>Containers</a:t>
            </a:r>
            <a:r>
              <a:rPr lang="es-ES" sz="800" dirty="0" smtClean="0">
                <a:solidFill>
                  <a:srgbClr val="FF3300"/>
                </a:solidFill>
              </a:rPr>
              <a:t> (</a:t>
            </a:r>
            <a:r>
              <a:rPr lang="es-ES" sz="800" dirty="0" err="1" smtClean="0">
                <a:solidFill>
                  <a:srgbClr val="FF3300"/>
                </a:solidFill>
              </a:rPr>
              <a:t>APIs</a:t>
            </a:r>
            <a:r>
              <a:rPr lang="es-ES" sz="800" dirty="0" smtClean="0">
                <a:solidFill>
                  <a:srgbClr val="FF3300"/>
                </a:solidFill>
              </a:rPr>
              <a:t> and </a:t>
            </a:r>
            <a:r>
              <a:rPr lang="es-ES" sz="800" dirty="0" err="1" smtClean="0">
                <a:solidFill>
                  <a:srgbClr val="FF3300"/>
                </a:solidFill>
              </a:rPr>
              <a:t>Microservices</a:t>
            </a:r>
            <a:r>
              <a:rPr lang="es-ES" sz="800" dirty="0" smtClean="0">
                <a:solidFill>
                  <a:srgbClr val="FF3300"/>
                </a:solidFill>
              </a:rPr>
              <a:t>) living in </a:t>
            </a:r>
            <a:r>
              <a:rPr lang="es-ES" sz="800" dirty="0" err="1" smtClean="0">
                <a:solidFill>
                  <a:srgbClr val="FF3300"/>
                </a:solidFill>
              </a:rPr>
              <a:t>the</a:t>
            </a:r>
            <a:r>
              <a:rPr lang="es-ES" sz="800" dirty="0" smtClean="0">
                <a:solidFill>
                  <a:srgbClr val="FF3300"/>
                </a:solidFill>
              </a:rPr>
              <a:t> Service </a:t>
            </a:r>
            <a:r>
              <a:rPr lang="es-ES" sz="800" dirty="0" err="1" smtClean="0">
                <a:solidFill>
                  <a:srgbClr val="FF3300"/>
                </a:solidFill>
              </a:rPr>
              <a:t>Mesh</a:t>
            </a:r>
            <a:r>
              <a:rPr lang="es-ES" sz="800" dirty="0" smtClean="0">
                <a:solidFill>
                  <a:srgbClr val="FF3300"/>
                </a:solidFill>
              </a:rPr>
              <a:t> </a:t>
            </a:r>
            <a:r>
              <a:rPr lang="es-ES" sz="800" dirty="0" err="1" smtClean="0">
                <a:solidFill>
                  <a:srgbClr val="FF3300"/>
                </a:solidFill>
              </a:rPr>
              <a:t>should</a:t>
            </a:r>
            <a:r>
              <a:rPr lang="es-ES" sz="800" dirty="0" smtClean="0">
                <a:solidFill>
                  <a:srgbClr val="FF3300"/>
                </a:solidFill>
              </a:rPr>
              <a:t> be </a:t>
            </a:r>
            <a:r>
              <a:rPr lang="es-ES" sz="800" dirty="0" err="1" smtClean="0">
                <a:solidFill>
                  <a:srgbClr val="FF3300"/>
                </a:solidFill>
              </a:rPr>
              <a:t>Identified</a:t>
            </a:r>
            <a:r>
              <a:rPr lang="es-ES" sz="800" dirty="0" smtClean="0">
                <a:solidFill>
                  <a:srgbClr val="FF3300"/>
                </a:solidFill>
              </a:rPr>
              <a:t> and </a:t>
            </a:r>
            <a:r>
              <a:rPr lang="es-ES" sz="800" dirty="0" err="1" smtClean="0">
                <a:solidFill>
                  <a:srgbClr val="FF3300"/>
                </a:solidFill>
              </a:rPr>
              <a:t>Traceable</a:t>
            </a:r>
            <a:r>
              <a:rPr lang="es-ES" sz="800" dirty="0" smtClean="0">
                <a:solidFill>
                  <a:srgbClr val="FF3300"/>
                </a:solidFill>
              </a:rPr>
              <a:t>.</a:t>
            </a:r>
            <a:endParaRPr lang="es-ES" sz="800" dirty="0">
              <a:solidFill>
                <a:srgbClr val="FF3300"/>
              </a:solidFill>
            </a:endParaRPr>
          </a:p>
          <a:p>
            <a:endParaRPr lang="es-ES" sz="800" dirty="0">
              <a:solidFill>
                <a:srgbClr val="FF3300"/>
              </a:solidFill>
            </a:endParaRPr>
          </a:p>
        </p:txBody>
      </p:sp>
      <p:cxnSp>
        <p:nvCxnSpPr>
          <p:cNvPr id="192" name="Conector recto 191"/>
          <p:cNvCxnSpPr>
            <a:endCxn id="193" idx="0"/>
          </p:cNvCxnSpPr>
          <p:nvPr/>
        </p:nvCxnSpPr>
        <p:spPr>
          <a:xfrm>
            <a:off x="6084168" y="3717032"/>
            <a:ext cx="158450" cy="737157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rgbClr val="FF0000"/>
            </a:solidFill>
            <a:prstDash val="sysDot"/>
            <a:headEnd type="arrow" w="sm" len="sm"/>
            <a:tailEnd type="none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93" name="Rectángulo redondeado 192"/>
          <p:cNvSpPr/>
          <p:nvPr/>
        </p:nvSpPr>
        <p:spPr>
          <a:xfrm>
            <a:off x="5176932" y="4454189"/>
            <a:ext cx="2131372" cy="342963"/>
          </a:xfrm>
          <a:prstGeom prst="roundRect">
            <a:avLst>
              <a:gd name="adj" fmla="val 6016"/>
            </a:avLst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sz="800" dirty="0" err="1" smtClean="0">
                <a:solidFill>
                  <a:srgbClr val="FF3300"/>
                </a:solidFill>
              </a:rPr>
              <a:t>It</a:t>
            </a:r>
            <a:r>
              <a:rPr lang="es-ES" sz="800" dirty="0" smtClean="0">
                <a:solidFill>
                  <a:srgbClr val="FF3300"/>
                </a:solidFill>
              </a:rPr>
              <a:t> </a:t>
            </a:r>
            <a:r>
              <a:rPr lang="es-ES" sz="800" dirty="0" err="1" smtClean="0">
                <a:solidFill>
                  <a:srgbClr val="FF3300"/>
                </a:solidFill>
              </a:rPr>
              <a:t>isn’t</a:t>
            </a:r>
            <a:r>
              <a:rPr lang="es-ES" sz="800" dirty="0" smtClean="0">
                <a:solidFill>
                  <a:srgbClr val="FF3300"/>
                </a:solidFill>
              </a:rPr>
              <a:t> </a:t>
            </a:r>
            <a:r>
              <a:rPr lang="es-ES" sz="800" dirty="0" err="1" smtClean="0">
                <a:solidFill>
                  <a:srgbClr val="FF3300"/>
                </a:solidFill>
              </a:rPr>
              <a:t>secure</a:t>
            </a:r>
            <a:r>
              <a:rPr lang="es-ES" sz="800" dirty="0" smtClean="0">
                <a:solidFill>
                  <a:srgbClr val="FF3300"/>
                </a:solidFill>
              </a:rPr>
              <a:t> </a:t>
            </a:r>
            <a:r>
              <a:rPr lang="es-ES" sz="800" dirty="0" err="1" smtClean="0">
                <a:solidFill>
                  <a:srgbClr val="FF3300"/>
                </a:solidFill>
              </a:rPr>
              <a:t>because</a:t>
            </a:r>
            <a:r>
              <a:rPr lang="es-ES" sz="800" dirty="0" smtClean="0">
                <a:solidFill>
                  <a:srgbClr val="FF3300"/>
                </a:solidFill>
              </a:rPr>
              <a:t> </a:t>
            </a:r>
            <a:r>
              <a:rPr lang="es-ES" sz="800" dirty="0" err="1" smtClean="0">
                <a:solidFill>
                  <a:srgbClr val="FF3300"/>
                </a:solidFill>
              </a:rPr>
              <a:t>the</a:t>
            </a:r>
            <a:r>
              <a:rPr lang="es-ES" sz="800" dirty="0" smtClean="0">
                <a:solidFill>
                  <a:srgbClr val="FF3300"/>
                </a:solidFill>
              </a:rPr>
              <a:t> </a:t>
            </a:r>
            <a:r>
              <a:rPr lang="es-ES" sz="800" dirty="0" err="1" smtClean="0">
                <a:solidFill>
                  <a:srgbClr val="FF3300"/>
                </a:solidFill>
              </a:rPr>
              <a:t>Pods</a:t>
            </a:r>
            <a:r>
              <a:rPr lang="es-ES" sz="800" dirty="0" smtClean="0">
                <a:solidFill>
                  <a:srgbClr val="FF3300"/>
                </a:solidFill>
              </a:rPr>
              <a:t> </a:t>
            </a:r>
            <a:r>
              <a:rPr lang="es-ES" sz="800" dirty="0" err="1" smtClean="0">
                <a:solidFill>
                  <a:srgbClr val="FF3300"/>
                </a:solidFill>
              </a:rPr>
              <a:t>still</a:t>
            </a:r>
            <a:r>
              <a:rPr lang="es-ES" sz="800" dirty="0" smtClean="0">
                <a:solidFill>
                  <a:srgbClr val="FF3300"/>
                </a:solidFill>
              </a:rPr>
              <a:t> are accesibles. </a:t>
            </a:r>
            <a:r>
              <a:rPr lang="es-ES" sz="800" dirty="0" err="1" smtClean="0">
                <a:solidFill>
                  <a:srgbClr val="FF3300"/>
                </a:solidFill>
              </a:rPr>
              <a:t>Any</a:t>
            </a:r>
            <a:r>
              <a:rPr lang="es-ES" sz="800" dirty="0" smtClean="0">
                <a:solidFill>
                  <a:srgbClr val="FF3300"/>
                </a:solidFill>
              </a:rPr>
              <a:t> </a:t>
            </a:r>
            <a:r>
              <a:rPr lang="es-ES" sz="800" dirty="0" err="1" smtClean="0">
                <a:solidFill>
                  <a:srgbClr val="FF3300"/>
                </a:solidFill>
              </a:rPr>
              <a:t>other</a:t>
            </a:r>
            <a:r>
              <a:rPr lang="es-ES" sz="800" dirty="0" smtClean="0">
                <a:solidFill>
                  <a:srgbClr val="FF3300"/>
                </a:solidFill>
              </a:rPr>
              <a:t> </a:t>
            </a:r>
            <a:r>
              <a:rPr lang="es-ES" sz="800" dirty="0" err="1" smtClean="0">
                <a:solidFill>
                  <a:srgbClr val="FF3300"/>
                </a:solidFill>
              </a:rPr>
              <a:t>Pod</a:t>
            </a:r>
            <a:r>
              <a:rPr lang="es-ES" sz="800" dirty="0" smtClean="0">
                <a:solidFill>
                  <a:srgbClr val="FF3300"/>
                </a:solidFill>
              </a:rPr>
              <a:t> (</a:t>
            </a:r>
            <a:r>
              <a:rPr lang="es-ES" sz="800" dirty="0" err="1" smtClean="0">
                <a:solidFill>
                  <a:srgbClr val="FF3300"/>
                </a:solidFill>
              </a:rPr>
              <a:t>container</a:t>
            </a:r>
            <a:r>
              <a:rPr lang="es-ES" sz="800" dirty="0" smtClean="0">
                <a:solidFill>
                  <a:srgbClr val="FF3300"/>
                </a:solidFill>
              </a:rPr>
              <a:t>) can </a:t>
            </a:r>
            <a:r>
              <a:rPr lang="es-ES" sz="800" dirty="0" err="1" smtClean="0">
                <a:solidFill>
                  <a:srgbClr val="FF3300"/>
                </a:solidFill>
              </a:rPr>
              <a:t>call</a:t>
            </a:r>
            <a:r>
              <a:rPr lang="es-ES" sz="800" dirty="0" smtClean="0">
                <a:solidFill>
                  <a:srgbClr val="FF3300"/>
                </a:solidFill>
              </a:rPr>
              <a:t> </a:t>
            </a:r>
            <a:r>
              <a:rPr lang="es-ES" sz="800" dirty="0" err="1" smtClean="0">
                <a:solidFill>
                  <a:srgbClr val="FF3300"/>
                </a:solidFill>
              </a:rPr>
              <a:t>this</a:t>
            </a:r>
            <a:r>
              <a:rPr lang="es-ES" sz="800" dirty="0" smtClean="0">
                <a:solidFill>
                  <a:srgbClr val="FF3300"/>
                </a:solidFill>
              </a:rPr>
              <a:t>.</a:t>
            </a:r>
            <a:endParaRPr lang="es-ES" sz="800" dirty="0">
              <a:solidFill>
                <a:srgbClr val="FF33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90934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Rectángulo redondeado 165"/>
          <p:cNvSpPr/>
          <p:nvPr/>
        </p:nvSpPr>
        <p:spPr>
          <a:xfrm>
            <a:off x="5004312" y="4883769"/>
            <a:ext cx="2376000" cy="1655999"/>
          </a:xfrm>
          <a:prstGeom prst="roundRect">
            <a:avLst>
              <a:gd name="adj" fmla="val 6016"/>
            </a:avLst>
          </a:prstGeom>
          <a:solidFill>
            <a:srgbClr val="99CCFF"/>
          </a:solidFill>
          <a:ln w="3175" cap="rnd" cmpd="sng">
            <a:noFill/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 baseline="-25000" dirty="0">
              <a:solidFill>
                <a:schemeClr val="tx1"/>
              </a:solidFill>
            </a:endParaRPr>
          </a:p>
        </p:txBody>
      </p:sp>
      <p:sp>
        <p:nvSpPr>
          <p:cNvPr id="84" name="Elipse 83"/>
          <p:cNvSpPr>
            <a:spLocks noChangeAspect="1"/>
          </p:cNvSpPr>
          <p:nvPr/>
        </p:nvSpPr>
        <p:spPr>
          <a:xfrm>
            <a:off x="2461897" y="2240519"/>
            <a:ext cx="209094" cy="20133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148" name="Elipse 147"/>
          <p:cNvSpPr>
            <a:spLocks noChangeAspect="1"/>
          </p:cNvSpPr>
          <p:nvPr/>
        </p:nvSpPr>
        <p:spPr>
          <a:xfrm>
            <a:off x="3570232" y="1818508"/>
            <a:ext cx="149550" cy="1440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158" name="Elipse 157"/>
          <p:cNvSpPr>
            <a:spLocks noChangeAspect="1"/>
          </p:cNvSpPr>
          <p:nvPr/>
        </p:nvSpPr>
        <p:spPr>
          <a:xfrm>
            <a:off x="3571200" y="2210078"/>
            <a:ext cx="149550" cy="1440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16" name="Elipse 15"/>
          <p:cNvSpPr>
            <a:spLocks noChangeAspect="1"/>
          </p:cNvSpPr>
          <p:nvPr/>
        </p:nvSpPr>
        <p:spPr>
          <a:xfrm>
            <a:off x="6216979" y="2366149"/>
            <a:ext cx="209094" cy="201335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22" name="Elipse 21"/>
          <p:cNvSpPr>
            <a:spLocks noChangeAspect="1"/>
          </p:cNvSpPr>
          <p:nvPr/>
        </p:nvSpPr>
        <p:spPr>
          <a:xfrm>
            <a:off x="6216979" y="2460672"/>
            <a:ext cx="209094" cy="20133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41" name="Elipse 40"/>
          <p:cNvSpPr>
            <a:spLocks noChangeAspect="1"/>
          </p:cNvSpPr>
          <p:nvPr/>
        </p:nvSpPr>
        <p:spPr>
          <a:xfrm>
            <a:off x="6219917" y="3284953"/>
            <a:ext cx="209094" cy="201335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2388925" y="1379908"/>
            <a:ext cx="4858844" cy="2939964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r"/>
            <a:r>
              <a:rPr lang="es-ES" sz="800" dirty="0" err="1" smtClean="0">
                <a:solidFill>
                  <a:schemeClr val="tx1"/>
                </a:solidFill>
              </a:rPr>
              <a:t>Hosting</a:t>
            </a:r>
            <a:r>
              <a:rPr lang="es-ES" sz="800" dirty="0" smtClean="0">
                <a:solidFill>
                  <a:schemeClr val="tx1"/>
                </a:solidFill>
              </a:rPr>
              <a:t> (Amazon EC2, Google Kubernetes, </a:t>
            </a:r>
            <a:r>
              <a:rPr lang="es-ES" sz="800" dirty="0" err="1" smtClean="0">
                <a:solidFill>
                  <a:schemeClr val="tx1"/>
                </a:solidFill>
              </a:rPr>
              <a:t>Minikube</a:t>
            </a:r>
            <a:r>
              <a:rPr lang="es-ES" sz="800" dirty="0" smtClean="0">
                <a:solidFill>
                  <a:schemeClr val="tx1"/>
                </a:solidFill>
              </a:rPr>
              <a:t>, etc.)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4" name="Rectángulo 3"/>
          <p:cNvSpPr/>
          <p:nvPr/>
        </p:nvSpPr>
        <p:spPr>
          <a:xfrm>
            <a:off x="2816206" y="1614864"/>
            <a:ext cx="4369509" cy="2599843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r"/>
            <a:r>
              <a:rPr lang="es-ES" sz="800" dirty="0" smtClean="0">
                <a:solidFill>
                  <a:schemeClr val="tx1"/>
                </a:solidFill>
              </a:rPr>
              <a:t>Kubernetes Node</a:t>
            </a:r>
            <a:r>
              <a:rPr lang="es-ES" sz="800" baseline="-25000" dirty="0" smtClean="0">
                <a:solidFill>
                  <a:schemeClr val="tx1"/>
                </a:solidFill>
              </a:rPr>
              <a:t>1</a:t>
            </a:r>
            <a:endParaRPr lang="es-ES" sz="800" baseline="-25000" dirty="0">
              <a:solidFill>
                <a:schemeClr val="tx1"/>
              </a:solidFill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931224" cy="1210146"/>
          </a:xfrm>
        </p:spPr>
        <p:txBody>
          <a:bodyPr>
            <a:normAutofit/>
          </a:bodyPr>
          <a:lstStyle/>
          <a:p>
            <a:r>
              <a:rPr lang="es-ES" dirty="0" smtClean="0"/>
              <a:t>7. </a:t>
            </a:r>
            <a:r>
              <a:rPr lang="es-ES" dirty="0" err="1" smtClean="0"/>
              <a:t>Traffic</a:t>
            </a:r>
            <a:r>
              <a:rPr lang="es-ES" dirty="0" smtClean="0"/>
              <a:t> Management w/ </a:t>
            </a:r>
            <a:r>
              <a:rPr lang="es-ES_tradnl" dirty="0" err="1" smtClean="0"/>
              <a:t>Ingress</a:t>
            </a:r>
            <a:r>
              <a:rPr lang="es-ES_tradnl" dirty="0" smtClean="0"/>
              <a:t> + Sidecar</a:t>
            </a:r>
            <a:endParaRPr lang="en-GB" dirty="0"/>
          </a:p>
        </p:txBody>
      </p:sp>
      <p:cxnSp>
        <p:nvCxnSpPr>
          <p:cNvPr id="44" name="Conector recto 43"/>
          <p:cNvCxnSpPr>
            <a:stCxn id="244" idx="2"/>
            <a:endCxn id="247" idx="2"/>
          </p:cNvCxnSpPr>
          <p:nvPr/>
        </p:nvCxnSpPr>
        <p:spPr>
          <a:xfrm>
            <a:off x="5845766" y="2725427"/>
            <a:ext cx="2000" cy="567084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85" name="Arco 84"/>
          <p:cNvSpPr>
            <a:spLocks noChangeAspect="1"/>
          </p:cNvSpPr>
          <p:nvPr/>
        </p:nvSpPr>
        <p:spPr>
          <a:xfrm rot="16200000">
            <a:off x="2912452" y="2088652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86" name="Conector recto 85"/>
          <p:cNvCxnSpPr>
            <a:stCxn id="87" idx="0"/>
            <a:endCxn id="85" idx="0"/>
          </p:cNvCxnSpPr>
          <p:nvPr/>
        </p:nvCxnSpPr>
        <p:spPr>
          <a:xfrm flipV="1">
            <a:off x="2912747" y="2177167"/>
            <a:ext cx="164" cy="75703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87" name="Arco 86"/>
          <p:cNvSpPr>
            <a:spLocks noChangeAspect="1"/>
          </p:cNvSpPr>
          <p:nvPr/>
        </p:nvSpPr>
        <p:spPr>
          <a:xfrm rot="5400000">
            <a:off x="2735259" y="2164355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88" name="Conector recto 87"/>
          <p:cNvCxnSpPr>
            <a:stCxn id="84" idx="6"/>
            <a:endCxn id="87" idx="2"/>
          </p:cNvCxnSpPr>
          <p:nvPr/>
        </p:nvCxnSpPr>
        <p:spPr>
          <a:xfrm>
            <a:off x="2670991" y="2341187"/>
            <a:ext cx="153241" cy="656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solid"/>
            <a:headEnd type="arrow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12" name="Arco 111"/>
          <p:cNvSpPr>
            <a:spLocks noChangeAspect="1"/>
          </p:cNvSpPr>
          <p:nvPr/>
        </p:nvSpPr>
        <p:spPr>
          <a:xfrm rot="10800000">
            <a:off x="5845766" y="2288269"/>
            <a:ext cx="177946" cy="177029"/>
          </a:xfrm>
          <a:prstGeom prst="arc">
            <a:avLst/>
          </a:prstGeom>
          <a:noFill/>
          <a:ln w="3175" cap="rnd" cmpd="sng">
            <a:solidFill>
              <a:schemeClr val="bg1">
                <a:lumMod val="5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3" name="Arco 112"/>
          <p:cNvSpPr>
            <a:spLocks noChangeAspect="1"/>
          </p:cNvSpPr>
          <p:nvPr/>
        </p:nvSpPr>
        <p:spPr>
          <a:xfrm>
            <a:off x="5667820" y="2229155"/>
            <a:ext cx="177946" cy="177029"/>
          </a:xfrm>
          <a:prstGeom prst="arc">
            <a:avLst/>
          </a:prstGeom>
          <a:noFill/>
          <a:ln w="3175" cap="rnd" cmpd="sng">
            <a:solidFill>
              <a:schemeClr val="bg1">
                <a:lumMod val="5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15" name="Conector recto 114"/>
          <p:cNvCxnSpPr>
            <a:stCxn id="113" idx="2"/>
            <a:endCxn id="112" idx="2"/>
          </p:cNvCxnSpPr>
          <p:nvPr/>
        </p:nvCxnSpPr>
        <p:spPr>
          <a:xfrm>
            <a:off x="5845766" y="2317670"/>
            <a:ext cx="0" cy="59113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bg1">
                <a:lumMod val="5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39" name="Conector recto 138"/>
          <p:cNvCxnSpPr>
            <a:endCxn id="84" idx="2"/>
          </p:cNvCxnSpPr>
          <p:nvPr/>
        </p:nvCxnSpPr>
        <p:spPr>
          <a:xfrm>
            <a:off x="998148" y="2341187"/>
            <a:ext cx="1463749" cy="0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headEnd type="arrow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87" name="Rectángulo 186"/>
          <p:cNvSpPr/>
          <p:nvPr/>
        </p:nvSpPr>
        <p:spPr>
          <a:xfrm>
            <a:off x="2015750" y="1819409"/>
            <a:ext cx="748923" cy="273272"/>
          </a:xfrm>
          <a:prstGeom prst="rect">
            <a:avLst/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dirty="0" smtClean="0">
                <a:solidFill>
                  <a:schemeClr val="tx1"/>
                </a:solidFill>
              </a:rPr>
              <a:t>Edge</a:t>
            </a:r>
            <a:r>
              <a:rPr lang="es-ES" sz="800" dirty="0" smtClean="0">
                <a:solidFill>
                  <a:schemeClr val="tx1"/>
                </a:solidFill>
              </a:rPr>
              <a:t> Proxy</a:t>
            </a:r>
          </a:p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(Load </a:t>
            </a:r>
            <a:r>
              <a:rPr lang="en-GB" sz="800" dirty="0" smtClean="0">
                <a:solidFill>
                  <a:schemeClr val="tx1"/>
                </a:solidFill>
              </a:rPr>
              <a:t>Balancer</a:t>
            </a:r>
            <a:r>
              <a:rPr lang="es-ES" sz="800" dirty="0" smtClean="0">
                <a:solidFill>
                  <a:schemeClr val="tx1"/>
                </a:solidFill>
              </a:rPr>
              <a:t>)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109" name="Y 108"/>
          <p:cNvSpPr>
            <a:spLocks noChangeAspect="1"/>
          </p:cNvSpPr>
          <p:nvPr/>
        </p:nvSpPr>
        <p:spPr>
          <a:xfrm>
            <a:off x="2102856" y="2107404"/>
            <a:ext cx="577952" cy="576000"/>
          </a:xfrm>
          <a:prstGeom prst="flowChartSummingJunction">
            <a:avLst/>
          </a:prstGeom>
          <a:solidFill>
            <a:srgbClr val="000080"/>
          </a:solidFill>
          <a:ln w="3175" cap="rnd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131" name="CuadroTexto 130"/>
          <p:cNvSpPr txBox="1"/>
          <p:nvPr/>
        </p:nvSpPr>
        <p:spPr>
          <a:xfrm>
            <a:off x="4449380" y="2677427"/>
            <a:ext cx="318634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600" dirty="0" smtClean="0"/>
              <a:t>nodePort</a:t>
            </a:r>
            <a:r>
              <a:rPr lang="es-ES" sz="600" baseline="-25000" dirty="0" smtClean="0"/>
              <a:t>2</a:t>
            </a:r>
            <a:endParaRPr lang="es-ES" sz="600" baseline="-25000" dirty="0"/>
          </a:p>
        </p:txBody>
      </p:sp>
      <p:sp>
        <p:nvSpPr>
          <p:cNvPr id="244" name="Arco 243"/>
          <p:cNvSpPr>
            <a:spLocks noChangeAspect="1"/>
          </p:cNvSpPr>
          <p:nvPr/>
        </p:nvSpPr>
        <p:spPr>
          <a:xfrm>
            <a:off x="5667820" y="2636912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47" name="Arco 246"/>
          <p:cNvSpPr>
            <a:spLocks noChangeAspect="1"/>
          </p:cNvSpPr>
          <p:nvPr/>
        </p:nvSpPr>
        <p:spPr>
          <a:xfrm rot="10800000">
            <a:off x="5847766" y="3203997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63" name="Imagen 26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504" y="1864902"/>
            <a:ext cx="360000" cy="360000"/>
          </a:xfrm>
          <a:prstGeom prst="rect">
            <a:avLst/>
          </a:prstGeom>
        </p:spPr>
      </p:pic>
      <p:sp>
        <p:nvSpPr>
          <p:cNvPr id="68" name="Rectángulo redondeado 67"/>
          <p:cNvSpPr/>
          <p:nvPr/>
        </p:nvSpPr>
        <p:spPr>
          <a:xfrm>
            <a:off x="6134093" y="2018551"/>
            <a:ext cx="894423" cy="828000"/>
          </a:xfrm>
          <a:prstGeom prst="roundRect">
            <a:avLst>
              <a:gd name="adj" fmla="val 8040"/>
            </a:avLst>
          </a:prstGeom>
          <a:solidFill>
            <a:schemeClr val="bg1">
              <a:lumMod val="7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Pod</a:t>
            </a:r>
            <a:r>
              <a:rPr lang="es-ES" sz="800" baseline="-25000" dirty="0" smtClean="0">
                <a:solidFill>
                  <a:schemeClr val="tx1"/>
                </a:solidFill>
              </a:rPr>
              <a:t>1</a:t>
            </a:r>
            <a:endParaRPr lang="es-ES" sz="800" baseline="-25000" dirty="0">
              <a:solidFill>
                <a:schemeClr val="tx1"/>
              </a:solidFill>
            </a:endParaRPr>
          </a:p>
        </p:txBody>
      </p:sp>
      <p:sp>
        <p:nvSpPr>
          <p:cNvPr id="69" name="Rectángulo redondeado 68"/>
          <p:cNvSpPr/>
          <p:nvPr/>
        </p:nvSpPr>
        <p:spPr>
          <a:xfrm rot="16200000">
            <a:off x="6047057" y="2398256"/>
            <a:ext cx="540000" cy="215996"/>
          </a:xfrm>
          <a:prstGeom prst="roundRect">
            <a:avLst>
              <a:gd name="adj" fmla="val 8040"/>
            </a:avLst>
          </a:prstGeom>
          <a:solidFill>
            <a:srgbClr val="FF0000"/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dirty="0" err="1" smtClean="0">
                <a:solidFill>
                  <a:schemeClr val="bg1"/>
                </a:solidFill>
              </a:rPr>
              <a:t>Sidecar</a:t>
            </a:r>
            <a:r>
              <a:rPr lang="es-ES" sz="800" baseline="-25000" dirty="0" err="1" smtClean="0">
                <a:solidFill>
                  <a:schemeClr val="bg1"/>
                </a:solidFill>
              </a:rPr>
              <a:t>x</a:t>
            </a:r>
            <a:endParaRPr lang="es-ES" sz="800" baseline="-25000" dirty="0">
              <a:solidFill>
                <a:schemeClr val="bg1"/>
              </a:solidFill>
            </a:endParaRPr>
          </a:p>
        </p:txBody>
      </p:sp>
      <p:sp>
        <p:nvSpPr>
          <p:cNvPr id="74" name="Rectángulo redondeado 73"/>
          <p:cNvSpPr/>
          <p:nvPr/>
        </p:nvSpPr>
        <p:spPr>
          <a:xfrm>
            <a:off x="6134093" y="2932930"/>
            <a:ext cx="894423" cy="828000"/>
          </a:xfrm>
          <a:prstGeom prst="roundRect">
            <a:avLst>
              <a:gd name="adj" fmla="val 8040"/>
            </a:avLst>
          </a:prstGeom>
          <a:solidFill>
            <a:schemeClr val="bg1">
              <a:lumMod val="7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Pod</a:t>
            </a:r>
            <a:r>
              <a:rPr lang="es-ES" sz="800" baseline="-25000" dirty="0" smtClean="0">
                <a:solidFill>
                  <a:schemeClr val="tx1"/>
                </a:solidFill>
              </a:rPr>
              <a:t>2</a:t>
            </a:r>
            <a:endParaRPr lang="es-ES" sz="800" baseline="-25000" dirty="0">
              <a:solidFill>
                <a:schemeClr val="tx1"/>
              </a:solidFill>
            </a:endParaRPr>
          </a:p>
        </p:txBody>
      </p:sp>
      <p:sp>
        <p:nvSpPr>
          <p:cNvPr id="75" name="Rectángulo redondeado 74"/>
          <p:cNvSpPr/>
          <p:nvPr/>
        </p:nvSpPr>
        <p:spPr>
          <a:xfrm>
            <a:off x="6490335" y="3143027"/>
            <a:ext cx="465053" cy="540000"/>
          </a:xfrm>
          <a:prstGeom prst="roundRect">
            <a:avLst>
              <a:gd name="adj" fmla="val 8040"/>
            </a:avLst>
          </a:prstGeom>
          <a:solidFill>
            <a:schemeClr val="bg2">
              <a:lumMod val="75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Docker</a:t>
            </a:r>
            <a:r>
              <a:rPr lang="es-ES" sz="800" baseline="-25000" dirty="0" smtClean="0">
                <a:solidFill>
                  <a:schemeClr val="tx1"/>
                </a:solidFill>
              </a:rPr>
              <a:t>2</a:t>
            </a:r>
            <a:endParaRPr lang="es-ES" sz="800" baseline="-25000" dirty="0">
              <a:solidFill>
                <a:schemeClr val="tx1"/>
              </a:solidFill>
            </a:endParaRPr>
          </a:p>
        </p:txBody>
      </p:sp>
      <p:sp>
        <p:nvSpPr>
          <p:cNvPr id="214" name="Rectángulo 213"/>
          <p:cNvSpPr/>
          <p:nvPr/>
        </p:nvSpPr>
        <p:spPr>
          <a:xfrm>
            <a:off x="6523736" y="3470775"/>
            <a:ext cx="397079" cy="123111"/>
          </a:xfrm>
          <a:prstGeom prst="rect">
            <a:avLst/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_tradnl" sz="800" dirty="0" smtClean="0">
                <a:solidFill>
                  <a:schemeClr val="tx1"/>
                </a:solidFill>
              </a:rPr>
              <a:t>(hello-v2)</a:t>
            </a:r>
            <a:endParaRPr lang="es-ES" sz="800" dirty="0">
              <a:solidFill>
                <a:schemeClr val="tx1"/>
              </a:solidFill>
            </a:endParaRPr>
          </a:p>
        </p:txBody>
      </p:sp>
      <p:cxnSp>
        <p:nvCxnSpPr>
          <p:cNvPr id="118" name="Conector recto 117"/>
          <p:cNvCxnSpPr>
            <a:stCxn id="112" idx="0"/>
            <a:endCxn id="16" idx="2"/>
          </p:cNvCxnSpPr>
          <p:nvPr/>
        </p:nvCxnSpPr>
        <p:spPr>
          <a:xfrm>
            <a:off x="5934739" y="2465298"/>
            <a:ext cx="282240" cy="1519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bg1">
                <a:lumMod val="50000"/>
              </a:schemeClr>
            </a:solidFill>
            <a:prstDash val="solid"/>
            <a:tailEnd type="arrow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40" name="Conector recto 39"/>
          <p:cNvCxnSpPr>
            <a:stCxn id="247" idx="0"/>
            <a:endCxn id="41" idx="2"/>
          </p:cNvCxnSpPr>
          <p:nvPr/>
        </p:nvCxnSpPr>
        <p:spPr>
          <a:xfrm>
            <a:off x="5936739" y="3381026"/>
            <a:ext cx="283178" cy="4595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headEnd type="none"/>
            <a:tailEnd type="arrow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66" name="CuadroTexto 65"/>
          <p:cNvSpPr txBox="1"/>
          <p:nvPr/>
        </p:nvSpPr>
        <p:spPr>
          <a:xfrm>
            <a:off x="6034966" y="2605313"/>
            <a:ext cx="155992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s-ES" sz="600" dirty="0" smtClean="0"/>
              <a:t>5000</a:t>
            </a:r>
            <a:endParaRPr lang="es-ES" sz="600" dirty="0"/>
          </a:p>
        </p:txBody>
      </p:sp>
      <p:sp>
        <p:nvSpPr>
          <p:cNvPr id="76" name="CuadroTexto 75"/>
          <p:cNvSpPr txBox="1"/>
          <p:nvPr/>
        </p:nvSpPr>
        <p:spPr>
          <a:xfrm>
            <a:off x="6042041" y="3439998"/>
            <a:ext cx="155992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s-ES" sz="600" dirty="0" smtClean="0"/>
              <a:t>5000</a:t>
            </a:r>
            <a:endParaRPr lang="es-ES" sz="600" dirty="0"/>
          </a:p>
        </p:txBody>
      </p:sp>
      <p:sp>
        <p:nvSpPr>
          <p:cNvPr id="120" name="Rectángulo redondeado 119"/>
          <p:cNvSpPr/>
          <p:nvPr/>
        </p:nvSpPr>
        <p:spPr>
          <a:xfrm rot="5400000">
            <a:off x="3959285" y="2023988"/>
            <a:ext cx="106600" cy="126683"/>
          </a:xfrm>
          <a:prstGeom prst="roundRect">
            <a:avLst>
              <a:gd name="adj" fmla="val 6016"/>
            </a:avLst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800" dirty="0" smtClean="0">
                <a:solidFill>
                  <a:schemeClr val="tx1"/>
                </a:solidFill>
              </a:rPr>
              <a:t>....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121" name="Rectángulo redondeado 120"/>
          <p:cNvSpPr/>
          <p:nvPr/>
        </p:nvSpPr>
        <p:spPr>
          <a:xfrm>
            <a:off x="3167912" y="2736427"/>
            <a:ext cx="612000" cy="238421"/>
          </a:xfrm>
          <a:prstGeom prst="roundRect">
            <a:avLst>
              <a:gd name="adj" fmla="val 6016"/>
            </a:avLst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sz="800" dirty="0" err="1" smtClean="0">
                <a:solidFill>
                  <a:schemeClr val="tx1"/>
                </a:solidFill>
              </a:rPr>
              <a:t>Deployment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122" name="Elipse 121"/>
          <p:cNvSpPr>
            <a:spLocks noChangeAspect="1"/>
          </p:cNvSpPr>
          <p:nvPr/>
        </p:nvSpPr>
        <p:spPr>
          <a:xfrm>
            <a:off x="3389159" y="2590697"/>
            <a:ext cx="215997" cy="215997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b="1" dirty="0" smtClean="0"/>
              <a:t>1</a:t>
            </a:r>
            <a:endParaRPr lang="en-US" sz="1000" b="1" dirty="0"/>
          </a:p>
        </p:txBody>
      </p:sp>
      <p:cxnSp>
        <p:nvCxnSpPr>
          <p:cNvPr id="125" name="Conector recto 124"/>
          <p:cNvCxnSpPr>
            <a:stCxn id="95" idx="2"/>
            <a:endCxn id="122" idx="0"/>
          </p:cNvCxnSpPr>
          <p:nvPr/>
        </p:nvCxnSpPr>
        <p:spPr>
          <a:xfrm flipH="1">
            <a:off x="3497158" y="2413954"/>
            <a:ext cx="8697" cy="176743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sysDot"/>
            <a:headEnd type="arrow" w="sm" len="sm"/>
            <a:tailEnd type="none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27" name="Rectángulo redondeado 126"/>
          <p:cNvSpPr/>
          <p:nvPr/>
        </p:nvSpPr>
        <p:spPr>
          <a:xfrm>
            <a:off x="2987824" y="3076947"/>
            <a:ext cx="394898" cy="238421"/>
          </a:xfrm>
          <a:prstGeom prst="roundRect">
            <a:avLst>
              <a:gd name="adj" fmla="val 6016"/>
            </a:avLst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sz="800" dirty="0" smtClean="0">
                <a:solidFill>
                  <a:schemeClr val="tx1"/>
                </a:solidFill>
              </a:rPr>
              <a:t>Service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128" name="Elipse 127"/>
          <p:cNvSpPr>
            <a:spLocks noChangeAspect="1"/>
          </p:cNvSpPr>
          <p:nvPr/>
        </p:nvSpPr>
        <p:spPr>
          <a:xfrm>
            <a:off x="3043879" y="2947143"/>
            <a:ext cx="215997" cy="215997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b="1" dirty="0"/>
              <a:t>2</a:t>
            </a:r>
          </a:p>
        </p:txBody>
      </p:sp>
      <p:cxnSp>
        <p:nvCxnSpPr>
          <p:cNvPr id="129" name="Conector recto 128"/>
          <p:cNvCxnSpPr>
            <a:stCxn id="98" idx="1"/>
            <a:endCxn id="128" idx="0"/>
          </p:cNvCxnSpPr>
          <p:nvPr/>
        </p:nvCxnSpPr>
        <p:spPr>
          <a:xfrm>
            <a:off x="3134543" y="2414232"/>
            <a:ext cx="17335" cy="532911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sysDot"/>
            <a:headEnd type="arrow" w="sm" len="sm"/>
            <a:tailEnd type="none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32" name="Rectángulo redondeado 131"/>
          <p:cNvSpPr/>
          <p:nvPr/>
        </p:nvSpPr>
        <p:spPr>
          <a:xfrm>
            <a:off x="3856599" y="3075609"/>
            <a:ext cx="403405" cy="238421"/>
          </a:xfrm>
          <a:prstGeom prst="roundRect">
            <a:avLst>
              <a:gd name="adj" fmla="val 6016"/>
            </a:avLst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sz="800" dirty="0" err="1" smtClean="0">
                <a:solidFill>
                  <a:schemeClr val="tx1"/>
                </a:solidFill>
              </a:rPr>
              <a:t>Ingress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133" name="Elipse 132"/>
          <p:cNvSpPr>
            <a:spLocks noChangeAspect="1"/>
          </p:cNvSpPr>
          <p:nvPr/>
        </p:nvSpPr>
        <p:spPr>
          <a:xfrm>
            <a:off x="3903531" y="2945566"/>
            <a:ext cx="215997" cy="215997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b="1" dirty="0"/>
              <a:t>3</a:t>
            </a:r>
          </a:p>
        </p:txBody>
      </p:sp>
      <p:cxnSp>
        <p:nvCxnSpPr>
          <p:cNvPr id="134" name="Conector recto 133"/>
          <p:cNvCxnSpPr>
            <a:stCxn id="169" idx="2"/>
            <a:endCxn id="133" idx="0"/>
          </p:cNvCxnSpPr>
          <p:nvPr/>
        </p:nvCxnSpPr>
        <p:spPr>
          <a:xfrm flipH="1">
            <a:off x="4011530" y="2595744"/>
            <a:ext cx="72070" cy="349822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sysDot"/>
            <a:headEnd type="arrow" w="sm" len="sm"/>
            <a:tailEnd type="none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37" name="Conector recto 136"/>
          <p:cNvCxnSpPr>
            <a:stCxn id="85" idx="2"/>
            <a:endCxn id="95" idx="1"/>
          </p:cNvCxnSpPr>
          <p:nvPr/>
        </p:nvCxnSpPr>
        <p:spPr>
          <a:xfrm>
            <a:off x="3001426" y="2088194"/>
            <a:ext cx="287099" cy="1760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98" name="Rectángulo 97"/>
          <p:cNvSpPr/>
          <p:nvPr/>
        </p:nvSpPr>
        <p:spPr>
          <a:xfrm rot="16200000">
            <a:off x="2810544" y="1982235"/>
            <a:ext cx="647996" cy="215997"/>
          </a:xfrm>
          <a:prstGeom prst="rect">
            <a:avLst/>
          </a:prstGeom>
          <a:solidFill>
            <a:srgbClr val="FD8008"/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LoadBalancer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95" name="Rectángulo 94"/>
          <p:cNvSpPr/>
          <p:nvPr/>
        </p:nvSpPr>
        <p:spPr>
          <a:xfrm>
            <a:off x="3288525" y="1765954"/>
            <a:ext cx="434660" cy="648000"/>
          </a:xfrm>
          <a:prstGeom prst="rect">
            <a:avLst/>
          </a:prstGeom>
          <a:solidFill>
            <a:srgbClr val="339900"/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t"/>
          <a:lstStyle/>
          <a:p>
            <a:pPr algn="ctr"/>
            <a:r>
              <a:rPr lang="en-US" sz="800" dirty="0" smtClean="0">
                <a:solidFill>
                  <a:schemeClr val="tx1"/>
                </a:solidFill>
              </a:rPr>
              <a:t>Ingress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n-GB" sz="800" dirty="0" smtClean="0">
                <a:solidFill>
                  <a:schemeClr val="tx1"/>
                </a:solidFill>
              </a:rPr>
              <a:t>Controller</a:t>
            </a:r>
            <a:endParaRPr lang="en-GB" sz="800" dirty="0">
              <a:solidFill>
                <a:schemeClr val="tx1"/>
              </a:solidFill>
            </a:endParaRPr>
          </a:p>
        </p:txBody>
      </p:sp>
      <p:cxnSp>
        <p:nvCxnSpPr>
          <p:cNvPr id="142" name="Conector recto 141"/>
          <p:cNvCxnSpPr>
            <a:stCxn id="145" idx="2"/>
            <a:endCxn id="146" idx="2"/>
          </p:cNvCxnSpPr>
          <p:nvPr/>
        </p:nvCxnSpPr>
        <p:spPr>
          <a:xfrm flipH="1">
            <a:off x="4463049" y="1981232"/>
            <a:ext cx="773" cy="448175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43" name="Conector recto 142"/>
          <p:cNvCxnSpPr>
            <a:stCxn id="148" idx="6"/>
            <a:endCxn id="145" idx="0"/>
          </p:cNvCxnSpPr>
          <p:nvPr/>
        </p:nvCxnSpPr>
        <p:spPr>
          <a:xfrm>
            <a:off x="3719782" y="1890508"/>
            <a:ext cx="655067" cy="2209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headEnd type="none" w="sm" len="sm"/>
            <a:tailEnd type="none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45" name="Arco 144"/>
          <p:cNvSpPr>
            <a:spLocks noChangeAspect="1"/>
          </p:cNvSpPr>
          <p:nvPr/>
        </p:nvSpPr>
        <p:spPr>
          <a:xfrm>
            <a:off x="4285876" y="1892717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6" name="Arco 145"/>
          <p:cNvSpPr>
            <a:spLocks noChangeAspect="1"/>
          </p:cNvSpPr>
          <p:nvPr/>
        </p:nvSpPr>
        <p:spPr>
          <a:xfrm rot="10800000">
            <a:off x="4463049" y="2340893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56" name="Conector recto 155"/>
          <p:cNvCxnSpPr>
            <a:stCxn id="158" idx="6"/>
            <a:endCxn id="157" idx="0"/>
          </p:cNvCxnSpPr>
          <p:nvPr/>
        </p:nvCxnSpPr>
        <p:spPr>
          <a:xfrm>
            <a:off x="3720750" y="2282078"/>
            <a:ext cx="607397" cy="2209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headEnd type="none" w="sm" len="sm"/>
            <a:tailEnd type="none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57" name="Arco 156"/>
          <p:cNvSpPr>
            <a:spLocks noChangeAspect="1"/>
          </p:cNvSpPr>
          <p:nvPr/>
        </p:nvSpPr>
        <p:spPr>
          <a:xfrm>
            <a:off x="4239174" y="2284287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59" name="Conector recto 158"/>
          <p:cNvCxnSpPr>
            <a:stCxn id="157" idx="2"/>
            <a:endCxn id="160" idx="2"/>
          </p:cNvCxnSpPr>
          <p:nvPr/>
        </p:nvCxnSpPr>
        <p:spPr>
          <a:xfrm flipH="1">
            <a:off x="4416347" y="2372802"/>
            <a:ext cx="773" cy="1567832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60" name="Arco 159"/>
          <p:cNvSpPr>
            <a:spLocks noChangeAspect="1"/>
          </p:cNvSpPr>
          <p:nvPr/>
        </p:nvSpPr>
        <p:spPr>
          <a:xfrm rot="10800000">
            <a:off x="4416347" y="3852120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61" name="Conector recto 160"/>
          <p:cNvCxnSpPr>
            <a:stCxn id="160" idx="0"/>
            <a:endCxn id="164" idx="1"/>
          </p:cNvCxnSpPr>
          <p:nvPr/>
        </p:nvCxnSpPr>
        <p:spPr>
          <a:xfrm>
            <a:off x="4505320" y="4029149"/>
            <a:ext cx="367578" cy="721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headEnd type="none"/>
            <a:tailEnd type="arrow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99" name="Rectángulo 98"/>
          <p:cNvSpPr/>
          <p:nvPr/>
        </p:nvSpPr>
        <p:spPr>
          <a:xfrm>
            <a:off x="3852242" y="1766406"/>
            <a:ext cx="431995" cy="25199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es-ES" sz="800" dirty="0" err="1" smtClean="0">
                <a:solidFill>
                  <a:schemeClr val="tx1"/>
                </a:solidFill>
              </a:rPr>
              <a:t>Ingress</a:t>
            </a:r>
            <a:r>
              <a:rPr lang="es-ES" sz="800" dirty="0" smtClean="0">
                <a:solidFill>
                  <a:schemeClr val="tx1"/>
                </a:solidFill>
              </a:rPr>
              <a:t> Resource</a:t>
            </a:r>
            <a:r>
              <a:rPr lang="es-ES" sz="800" baseline="-25000" dirty="0" smtClean="0">
                <a:solidFill>
                  <a:schemeClr val="tx1"/>
                </a:solidFill>
              </a:rPr>
              <a:t>1</a:t>
            </a:r>
            <a:endParaRPr lang="es-ES" sz="800" baseline="-25000" dirty="0">
              <a:solidFill>
                <a:schemeClr val="tx1"/>
              </a:solidFill>
            </a:endParaRPr>
          </a:p>
        </p:txBody>
      </p:sp>
      <p:sp>
        <p:nvSpPr>
          <p:cNvPr id="116" name="Rectángulo 115"/>
          <p:cNvSpPr/>
          <p:nvPr/>
        </p:nvSpPr>
        <p:spPr>
          <a:xfrm>
            <a:off x="3851920" y="2155927"/>
            <a:ext cx="431995" cy="25199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es-ES" sz="800" dirty="0" err="1" smtClean="0">
                <a:solidFill>
                  <a:schemeClr val="tx1"/>
                </a:solidFill>
              </a:rPr>
              <a:t>Ingress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Resource</a:t>
            </a:r>
            <a:r>
              <a:rPr lang="es-ES" sz="800" baseline="-25000" dirty="0" err="1" smtClean="0">
                <a:solidFill>
                  <a:schemeClr val="tx1"/>
                </a:solidFill>
              </a:rPr>
              <a:t>n</a:t>
            </a:r>
            <a:endParaRPr lang="es-ES" sz="800" baseline="-25000" dirty="0">
              <a:solidFill>
                <a:schemeClr val="tx1"/>
              </a:solidFill>
            </a:endParaRPr>
          </a:p>
        </p:txBody>
      </p:sp>
      <p:sp>
        <p:nvSpPr>
          <p:cNvPr id="164" name="Rectángulo redondeado 163"/>
          <p:cNvSpPr/>
          <p:nvPr/>
        </p:nvSpPr>
        <p:spPr>
          <a:xfrm>
            <a:off x="4872898" y="3910659"/>
            <a:ext cx="972868" cy="238421"/>
          </a:xfrm>
          <a:prstGeom prst="roundRect">
            <a:avLst>
              <a:gd name="adj" fmla="val 6016"/>
            </a:avLst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sz="800" dirty="0" smtClean="0">
                <a:solidFill>
                  <a:schemeClr val="tx1"/>
                </a:solidFill>
              </a:rPr>
              <a:t>Call NodePort </a:t>
            </a:r>
            <a:r>
              <a:rPr lang="es-ES" sz="800" dirty="0" err="1" smtClean="0">
                <a:solidFill>
                  <a:schemeClr val="tx1"/>
                </a:solidFill>
              </a:rPr>
              <a:t>or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ClusterIP</a:t>
            </a:r>
            <a:r>
              <a:rPr lang="es-ES" sz="800" dirty="0" smtClean="0">
                <a:solidFill>
                  <a:schemeClr val="tx1"/>
                </a:solidFill>
              </a:rPr>
              <a:t> to </a:t>
            </a:r>
            <a:r>
              <a:rPr lang="es-ES" sz="800" dirty="0" err="1" smtClean="0">
                <a:solidFill>
                  <a:schemeClr val="tx1"/>
                </a:solidFill>
              </a:rPr>
              <a:t>Pods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167" name="Rectángulo redondeado 166"/>
          <p:cNvSpPr/>
          <p:nvPr/>
        </p:nvSpPr>
        <p:spPr>
          <a:xfrm>
            <a:off x="4644008" y="1916832"/>
            <a:ext cx="2448000" cy="1907998"/>
          </a:xfrm>
          <a:prstGeom prst="roundRect">
            <a:avLst>
              <a:gd name="adj" fmla="val 6016"/>
            </a:avLst>
          </a:prstGeom>
          <a:noFill/>
          <a:ln w="3175" cap="rnd" cmpd="sng">
            <a:solidFill>
              <a:schemeClr val="tx1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sz="800" dirty="0" err="1" smtClean="0">
                <a:solidFill>
                  <a:schemeClr val="tx1"/>
                </a:solidFill>
              </a:rPr>
              <a:t>Namespace</a:t>
            </a:r>
            <a:r>
              <a:rPr lang="es-ES" sz="800" baseline="-25000" dirty="0" err="1" smtClean="0">
                <a:solidFill>
                  <a:schemeClr val="tx1"/>
                </a:solidFill>
              </a:rPr>
              <a:t>A</a:t>
            </a:r>
            <a:endParaRPr lang="es-ES" sz="800" baseline="-25000" dirty="0">
              <a:solidFill>
                <a:schemeClr val="tx1"/>
              </a:solidFill>
            </a:endParaRPr>
          </a:p>
        </p:txBody>
      </p:sp>
      <p:sp>
        <p:nvSpPr>
          <p:cNvPr id="169" name="Rectángulo redondeado 168"/>
          <p:cNvSpPr/>
          <p:nvPr/>
        </p:nvSpPr>
        <p:spPr>
          <a:xfrm>
            <a:off x="3795600" y="1720777"/>
            <a:ext cx="576000" cy="874967"/>
          </a:xfrm>
          <a:prstGeom prst="roundRect">
            <a:avLst>
              <a:gd name="adj" fmla="val 6016"/>
            </a:avLst>
          </a:prstGeom>
          <a:noFill/>
          <a:ln w="3175" cap="rnd" cmpd="sng">
            <a:solidFill>
              <a:schemeClr val="tx1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3600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dirty="0" err="1" smtClean="0">
                <a:solidFill>
                  <a:schemeClr val="tx1"/>
                </a:solidFill>
              </a:rPr>
              <a:t>Namespace</a:t>
            </a:r>
            <a:r>
              <a:rPr lang="es-ES" sz="800" baseline="-25000" dirty="0" err="1">
                <a:solidFill>
                  <a:schemeClr val="tx1"/>
                </a:solidFill>
              </a:rPr>
              <a:t>A</a:t>
            </a:r>
            <a:endParaRPr lang="es-ES" sz="800" baseline="-25000" dirty="0">
              <a:solidFill>
                <a:schemeClr val="tx1"/>
              </a:solidFill>
            </a:endParaRPr>
          </a:p>
        </p:txBody>
      </p:sp>
      <p:sp>
        <p:nvSpPr>
          <p:cNvPr id="93" name="Rectángulo redondeado 92"/>
          <p:cNvSpPr/>
          <p:nvPr/>
        </p:nvSpPr>
        <p:spPr>
          <a:xfrm>
            <a:off x="6482293" y="2236254"/>
            <a:ext cx="465053" cy="540001"/>
          </a:xfrm>
          <a:prstGeom prst="roundRect">
            <a:avLst>
              <a:gd name="adj" fmla="val 8040"/>
            </a:avLst>
          </a:prstGeom>
          <a:solidFill>
            <a:schemeClr val="bg2">
              <a:lumMod val="75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Docker</a:t>
            </a:r>
            <a:r>
              <a:rPr lang="es-ES" sz="800" baseline="-25000" dirty="0" smtClean="0">
                <a:solidFill>
                  <a:schemeClr val="tx1"/>
                </a:solidFill>
              </a:rPr>
              <a:t>1</a:t>
            </a:r>
            <a:endParaRPr lang="es-ES" sz="800" baseline="-25000" dirty="0">
              <a:solidFill>
                <a:schemeClr val="tx1"/>
              </a:solidFill>
            </a:endParaRPr>
          </a:p>
        </p:txBody>
      </p:sp>
      <p:sp>
        <p:nvSpPr>
          <p:cNvPr id="94" name="Rectángulo 93"/>
          <p:cNvSpPr/>
          <p:nvPr/>
        </p:nvSpPr>
        <p:spPr>
          <a:xfrm>
            <a:off x="6513368" y="2551249"/>
            <a:ext cx="397079" cy="123111"/>
          </a:xfrm>
          <a:prstGeom prst="rect">
            <a:avLst/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_tradnl" sz="800" dirty="0" smtClean="0">
                <a:solidFill>
                  <a:schemeClr val="tx1"/>
                </a:solidFill>
              </a:rPr>
              <a:t>(hello-v1)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96" name="Rectángulo redondeado 95"/>
          <p:cNvSpPr/>
          <p:nvPr/>
        </p:nvSpPr>
        <p:spPr>
          <a:xfrm rot="16200000">
            <a:off x="6055331" y="3302971"/>
            <a:ext cx="540000" cy="215996"/>
          </a:xfrm>
          <a:prstGeom prst="roundRect">
            <a:avLst>
              <a:gd name="adj" fmla="val 8040"/>
            </a:avLst>
          </a:prstGeom>
          <a:solidFill>
            <a:srgbClr val="FF0000"/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dirty="0" err="1" smtClean="0">
                <a:solidFill>
                  <a:srgbClr val="FFFFFF"/>
                </a:solidFill>
              </a:rPr>
              <a:t>Sidecar</a:t>
            </a:r>
            <a:r>
              <a:rPr lang="es-ES" sz="800" baseline="-25000" dirty="0" err="1">
                <a:solidFill>
                  <a:srgbClr val="FFFFFF"/>
                </a:solidFill>
              </a:rPr>
              <a:t>y</a:t>
            </a:r>
            <a:endParaRPr lang="es-ES" sz="800" baseline="-25000" dirty="0">
              <a:solidFill>
                <a:srgbClr val="FFFFFF"/>
              </a:solidFill>
            </a:endParaRPr>
          </a:p>
        </p:txBody>
      </p:sp>
      <p:sp>
        <p:nvSpPr>
          <p:cNvPr id="97" name="Elipse 96"/>
          <p:cNvSpPr>
            <a:spLocks noChangeAspect="1"/>
          </p:cNvSpPr>
          <p:nvPr/>
        </p:nvSpPr>
        <p:spPr>
          <a:xfrm>
            <a:off x="6012160" y="3954344"/>
            <a:ext cx="215997" cy="215997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b="1" dirty="0"/>
              <a:t>4</a:t>
            </a:r>
          </a:p>
        </p:txBody>
      </p:sp>
      <p:cxnSp>
        <p:nvCxnSpPr>
          <p:cNvPr id="100" name="Conector recto 99"/>
          <p:cNvCxnSpPr>
            <a:stCxn id="96" idx="1"/>
            <a:endCxn id="97" idx="7"/>
          </p:cNvCxnSpPr>
          <p:nvPr/>
        </p:nvCxnSpPr>
        <p:spPr>
          <a:xfrm flipH="1">
            <a:off x="6196525" y="3680969"/>
            <a:ext cx="128806" cy="305007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sysDot"/>
            <a:headEnd type="arrow" w="sm" len="sm"/>
            <a:tailEnd type="none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03" name="Rectángulo redondeado 102"/>
          <p:cNvSpPr/>
          <p:nvPr/>
        </p:nvSpPr>
        <p:spPr>
          <a:xfrm>
            <a:off x="6253653" y="3933056"/>
            <a:ext cx="633208" cy="238421"/>
          </a:xfrm>
          <a:prstGeom prst="roundRect">
            <a:avLst>
              <a:gd name="adj" fmla="val 6016"/>
            </a:avLst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sz="800" dirty="0" err="1" smtClean="0">
                <a:solidFill>
                  <a:schemeClr val="tx1"/>
                </a:solidFill>
              </a:rPr>
              <a:t>Container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Patterns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104" name="Rectángulo 103"/>
          <p:cNvSpPr/>
          <p:nvPr/>
        </p:nvSpPr>
        <p:spPr>
          <a:xfrm>
            <a:off x="2969268" y="3356992"/>
            <a:ext cx="722660" cy="323999"/>
          </a:xfrm>
          <a:prstGeom prst="rect">
            <a:avLst/>
          </a:prstGeom>
          <a:solidFill>
            <a:srgbClr val="FF0000"/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t"/>
          <a:lstStyle/>
          <a:p>
            <a:pPr algn="ctr"/>
            <a:r>
              <a:rPr lang="es-ES_tradnl" sz="800" dirty="0" err="1" smtClean="0">
                <a:solidFill>
                  <a:srgbClr val="FFFFFF"/>
                </a:solidFill>
              </a:rPr>
              <a:t>AuthN</a:t>
            </a:r>
            <a:r>
              <a:rPr lang="es-ES_tradnl" sz="800" dirty="0">
                <a:solidFill>
                  <a:srgbClr val="FFFFFF"/>
                </a:solidFill>
              </a:rPr>
              <a:t> </a:t>
            </a:r>
            <a:r>
              <a:rPr lang="es-ES_tradnl" sz="800" dirty="0" smtClean="0">
                <a:solidFill>
                  <a:srgbClr val="FFFFFF"/>
                </a:solidFill>
              </a:rPr>
              <a:t>+ </a:t>
            </a:r>
            <a:r>
              <a:rPr lang="es-ES_tradnl" sz="800" dirty="0" err="1" smtClean="0">
                <a:solidFill>
                  <a:srgbClr val="FFFFFF"/>
                </a:solidFill>
              </a:rPr>
              <a:t>AuthZ</a:t>
            </a:r>
            <a:r>
              <a:rPr lang="es-ES_tradnl" sz="800" dirty="0" smtClean="0">
                <a:solidFill>
                  <a:srgbClr val="FFFFFF"/>
                </a:solidFill>
              </a:rPr>
              <a:t> </a:t>
            </a:r>
          </a:p>
          <a:p>
            <a:pPr algn="ctr"/>
            <a:r>
              <a:rPr lang="es-ES_tradnl" sz="800" dirty="0" smtClean="0">
                <a:solidFill>
                  <a:srgbClr val="FFFFFF"/>
                </a:solidFill>
              </a:rPr>
              <a:t>Service</a:t>
            </a:r>
            <a:endParaRPr lang="en-GB" sz="800" dirty="0">
              <a:solidFill>
                <a:srgbClr val="FFFFFF"/>
              </a:solidFill>
            </a:endParaRPr>
          </a:p>
        </p:txBody>
      </p:sp>
      <p:sp>
        <p:nvSpPr>
          <p:cNvPr id="105" name="Elipse 104"/>
          <p:cNvSpPr>
            <a:spLocks noChangeAspect="1"/>
          </p:cNvSpPr>
          <p:nvPr/>
        </p:nvSpPr>
        <p:spPr>
          <a:xfrm>
            <a:off x="4067944" y="4198691"/>
            <a:ext cx="215997" cy="215997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b="1" dirty="0" smtClean="0"/>
              <a:t>5</a:t>
            </a:r>
            <a:endParaRPr lang="en-US" sz="1000" b="1" dirty="0"/>
          </a:p>
        </p:txBody>
      </p:sp>
      <p:cxnSp>
        <p:nvCxnSpPr>
          <p:cNvPr id="106" name="Conector recto 105"/>
          <p:cNvCxnSpPr>
            <a:stCxn id="104" idx="3"/>
            <a:endCxn id="105" idx="1"/>
          </p:cNvCxnSpPr>
          <p:nvPr/>
        </p:nvCxnSpPr>
        <p:spPr>
          <a:xfrm>
            <a:off x="3691928" y="3518992"/>
            <a:ext cx="407648" cy="711331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sysDot"/>
            <a:headEnd type="arrow" w="sm" len="sm"/>
            <a:tailEnd type="none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10" name="Rectángulo redondeado 109"/>
          <p:cNvSpPr/>
          <p:nvPr/>
        </p:nvSpPr>
        <p:spPr>
          <a:xfrm>
            <a:off x="4289829" y="4198691"/>
            <a:ext cx="1004130" cy="238421"/>
          </a:xfrm>
          <a:prstGeom prst="roundRect">
            <a:avLst>
              <a:gd name="adj" fmla="val 6016"/>
            </a:avLst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sz="800" dirty="0" smtClean="0">
                <a:solidFill>
                  <a:schemeClr val="tx1"/>
                </a:solidFill>
              </a:rPr>
              <a:t>“</a:t>
            </a:r>
            <a:r>
              <a:rPr lang="es-ES" sz="800" dirty="0" err="1" smtClean="0">
                <a:solidFill>
                  <a:schemeClr val="tx1"/>
                </a:solidFill>
              </a:rPr>
              <a:t>Identity-based</a:t>
            </a:r>
            <a:r>
              <a:rPr lang="es-ES" sz="800" dirty="0" smtClean="0">
                <a:solidFill>
                  <a:schemeClr val="tx1"/>
                </a:solidFill>
              </a:rPr>
              <a:t> Security” </a:t>
            </a:r>
            <a:r>
              <a:rPr lang="es-ES" sz="800" dirty="0" err="1" smtClean="0">
                <a:solidFill>
                  <a:schemeClr val="tx1"/>
                </a:solidFill>
              </a:rPr>
              <a:t>strategy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138" name="Elipse 137"/>
          <p:cNvSpPr>
            <a:spLocks noChangeAspect="1"/>
          </p:cNvSpPr>
          <p:nvPr/>
        </p:nvSpPr>
        <p:spPr>
          <a:xfrm>
            <a:off x="5110214" y="5084734"/>
            <a:ext cx="215997" cy="215997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b="1" dirty="0"/>
              <a:t>4</a:t>
            </a:r>
          </a:p>
        </p:txBody>
      </p:sp>
      <p:sp>
        <p:nvSpPr>
          <p:cNvPr id="140" name="Rectángulo redondeado 139"/>
          <p:cNvSpPr/>
          <p:nvPr/>
        </p:nvSpPr>
        <p:spPr>
          <a:xfrm>
            <a:off x="5361015" y="4941168"/>
            <a:ext cx="1979999" cy="359997"/>
          </a:xfrm>
          <a:prstGeom prst="roundRect">
            <a:avLst>
              <a:gd name="adj" fmla="val 6016"/>
            </a:avLst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sz="800" dirty="0" err="1" smtClean="0">
                <a:solidFill>
                  <a:schemeClr val="tx1"/>
                </a:solidFill>
              </a:rPr>
              <a:t>Inject</a:t>
            </a:r>
            <a:r>
              <a:rPr lang="es-ES" sz="800" dirty="0" smtClean="0">
                <a:solidFill>
                  <a:schemeClr val="tx1"/>
                </a:solidFill>
              </a:rPr>
              <a:t> Sidecar in </a:t>
            </a:r>
            <a:r>
              <a:rPr lang="es-ES" sz="800" dirty="0" err="1" smtClean="0">
                <a:solidFill>
                  <a:schemeClr val="tx1"/>
                </a:solidFill>
              </a:rPr>
              <a:t>the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same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Pod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where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the</a:t>
            </a:r>
            <a:r>
              <a:rPr lang="es-ES" sz="800" dirty="0" smtClean="0">
                <a:solidFill>
                  <a:schemeClr val="tx1"/>
                </a:solidFill>
              </a:rPr>
              <a:t> App </a:t>
            </a:r>
            <a:r>
              <a:rPr lang="es-ES" sz="800" dirty="0" err="1" smtClean="0">
                <a:solidFill>
                  <a:schemeClr val="tx1"/>
                </a:solidFill>
              </a:rPr>
              <a:t>Container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is</a:t>
            </a:r>
            <a:r>
              <a:rPr lang="es-ES" sz="800" dirty="0" smtClean="0">
                <a:solidFill>
                  <a:schemeClr val="tx1"/>
                </a:solidFill>
              </a:rPr>
              <a:t> living. </a:t>
            </a:r>
            <a:r>
              <a:rPr lang="es-ES" sz="800" dirty="0">
                <a:solidFill>
                  <a:schemeClr val="tx1"/>
                </a:solidFill>
              </a:rPr>
              <a:t>S</a:t>
            </a:r>
            <a:r>
              <a:rPr lang="es-ES" sz="800" dirty="0" smtClean="0">
                <a:solidFill>
                  <a:schemeClr val="tx1"/>
                </a:solidFill>
              </a:rPr>
              <a:t>idecar </a:t>
            </a:r>
            <a:r>
              <a:rPr lang="es-ES" sz="800" dirty="0" err="1" smtClean="0">
                <a:solidFill>
                  <a:schemeClr val="tx1"/>
                </a:solidFill>
              </a:rPr>
              <a:t>bootstraps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security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config</a:t>
            </a:r>
            <a:r>
              <a:rPr lang="es-ES" sz="800" dirty="0" smtClean="0">
                <a:solidFill>
                  <a:schemeClr val="tx1"/>
                </a:solidFill>
              </a:rPr>
              <a:t>. to </a:t>
            </a:r>
            <a:r>
              <a:rPr lang="es-ES" sz="800" dirty="0" err="1" smtClean="0">
                <a:solidFill>
                  <a:schemeClr val="tx1"/>
                </a:solidFill>
              </a:rPr>
              <a:t>reject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traffic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from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untrusted</a:t>
            </a:r>
            <a:r>
              <a:rPr lang="es-ES" sz="800" dirty="0" smtClean="0">
                <a:solidFill>
                  <a:schemeClr val="tx1"/>
                </a:solidFill>
              </a:rPr>
              <a:t> source.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141" name="Elipse 140"/>
          <p:cNvSpPr>
            <a:spLocks noChangeAspect="1"/>
          </p:cNvSpPr>
          <p:nvPr/>
        </p:nvSpPr>
        <p:spPr>
          <a:xfrm>
            <a:off x="5110214" y="5389190"/>
            <a:ext cx="215997" cy="215997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b="1" dirty="0" smtClean="0"/>
              <a:t>5</a:t>
            </a:r>
            <a:endParaRPr lang="en-US" sz="1000" b="1" dirty="0"/>
          </a:p>
        </p:txBody>
      </p:sp>
      <p:sp>
        <p:nvSpPr>
          <p:cNvPr id="149" name="Rectángulo redondeado 148"/>
          <p:cNvSpPr/>
          <p:nvPr/>
        </p:nvSpPr>
        <p:spPr>
          <a:xfrm>
            <a:off x="5361014" y="5341303"/>
            <a:ext cx="2015998" cy="287997"/>
          </a:xfrm>
          <a:prstGeom prst="roundRect">
            <a:avLst>
              <a:gd name="adj" fmla="val 6016"/>
            </a:avLst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sz="800" dirty="0" err="1">
                <a:solidFill>
                  <a:schemeClr val="tx1"/>
                </a:solidFill>
              </a:rPr>
              <a:t>T</a:t>
            </a:r>
            <a:r>
              <a:rPr lang="es-ES" sz="800" dirty="0" err="1" smtClean="0">
                <a:solidFill>
                  <a:schemeClr val="tx1"/>
                </a:solidFill>
              </a:rPr>
              <a:t>he</a:t>
            </a:r>
            <a:r>
              <a:rPr lang="es-ES" sz="800" dirty="0" smtClean="0">
                <a:solidFill>
                  <a:schemeClr val="tx1"/>
                </a:solidFill>
              </a:rPr>
              <a:t> “Single </a:t>
            </a:r>
            <a:r>
              <a:rPr lang="es-ES" sz="800" dirty="0">
                <a:solidFill>
                  <a:schemeClr val="tx1"/>
                </a:solidFill>
              </a:rPr>
              <a:t>S</a:t>
            </a:r>
            <a:r>
              <a:rPr lang="es-ES" sz="800" dirty="0" smtClean="0">
                <a:solidFill>
                  <a:schemeClr val="tx1"/>
                </a:solidFill>
              </a:rPr>
              <a:t>ource of </a:t>
            </a:r>
            <a:r>
              <a:rPr lang="es-ES" sz="800" dirty="0" err="1" smtClean="0">
                <a:solidFill>
                  <a:schemeClr val="tx1"/>
                </a:solidFill>
              </a:rPr>
              <a:t>Truth</a:t>
            </a:r>
            <a:r>
              <a:rPr lang="es-ES" sz="800" dirty="0" smtClean="0">
                <a:solidFill>
                  <a:schemeClr val="tx1"/>
                </a:solidFill>
              </a:rPr>
              <a:t>“ </a:t>
            </a:r>
            <a:r>
              <a:rPr lang="es-ES" sz="800" dirty="0" err="1" smtClean="0">
                <a:solidFill>
                  <a:schemeClr val="tx1"/>
                </a:solidFill>
              </a:rPr>
              <a:t>does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validate</a:t>
            </a:r>
            <a:r>
              <a:rPr lang="es-ES" sz="800" dirty="0" smtClean="0">
                <a:solidFill>
                  <a:schemeClr val="tx1"/>
                </a:solidFill>
              </a:rPr>
              <a:t> and </a:t>
            </a:r>
            <a:r>
              <a:rPr lang="es-ES" sz="800" dirty="0" err="1" smtClean="0">
                <a:solidFill>
                  <a:schemeClr val="tx1"/>
                </a:solidFill>
              </a:rPr>
              <a:t>authorize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the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incomming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traffic</a:t>
            </a:r>
            <a:r>
              <a:rPr lang="es-ES" sz="800" dirty="0" smtClean="0">
                <a:solidFill>
                  <a:schemeClr val="tx1"/>
                </a:solidFill>
              </a:rPr>
              <a:t>. 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152" name="Rectángulo redondeado 151"/>
          <p:cNvSpPr/>
          <p:nvPr/>
        </p:nvSpPr>
        <p:spPr>
          <a:xfrm>
            <a:off x="4716280" y="5296074"/>
            <a:ext cx="259935" cy="427403"/>
          </a:xfrm>
          <a:prstGeom prst="roundRect">
            <a:avLst>
              <a:gd name="adj" fmla="val 6016"/>
            </a:avLst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sz="3200" b="1" dirty="0" smtClean="0">
                <a:solidFill>
                  <a:schemeClr val="tx1"/>
                </a:solidFill>
              </a:rPr>
              <a:t>+</a:t>
            </a:r>
            <a:endParaRPr lang="es-ES" sz="3200" b="1" dirty="0">
              <a:solidFill>
                <a:schemeClr val="tx1"/>
              </a:solidFill>
            </a:endParaRPr>
          </a:p>
        </p:txBody>
      </p:sp>
      <p:sp>
        <p:nvSpPr>
          <p:cNvPr id="153" name="Rectángulo redondeado 152"/>
          <p:cNvSpPr/>
          <p:nvPr/>
        </p:nvSpPr>
        <p:spPr>
          <a:xfrm>
            <a:off x="2894569" y="1720776"/>
            <a:ext cx="861379" cy="2432703"/>
          </a:xfrm>
          <a:prstGeom prst="roundRect">
            <a:avLst>
              <a:gd name="adj" fmla="val 6016"/>
            </a:avLst>
          </a:prstGeom>
          <a:noFill/>
          <a:ln w="3175" cap="rnd" cmpd="sng">
            <a:solidFill>
              <a:schemeClr val="tx1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dirty="0" err="1" smtClean="0">
                <a:solidFill>
                  <a:schemeClr val="tx1"/>
                </a:solidFill>
              </a:rPr>
              <a:t>Namespace</a:t>
            </a:r>
            <a:r>
              <a:rPr lang="es-ES" sz="800" baseline="-25000" dirty="0" err="1" smtClean="0">
                <a:solidFill>
                  <a:schemeClr val="tx1"/>
                </a:solidFill>
              </a:rPr>
              <a:t>secure</a:t>
            </a:r>
            <a:endParaRPr lang="es-ES" sz="800" baseline="-25000" dirty="0">
              <a:solidFill>
                <a:schemeClr val="tx1"/>
              </a:solidFill>
            </a:endParaRPr>
          </a:p>
        </p:txBody>
      </p:sp>
      <p:sp>
        <p:nvSpPr>
          <p:cNvPr id="150" name="Rectángulo redondeado 149"/>
          <p:cNvSpPr/>
          <p:nvPr/>
        </p:nvSpPr>
        <p:spPr>
          <a:xfrm>
            <a:off x="1835960" y="4883769"/>
            <a:ext cx="2832362" cy="1425551"/>
          </a:xfrm>
          <a:prstGeom prst="roundRect">
            <a:avLst>
              <a:gd name="adj" fmla="val 6016"/>
            </a:avLst>
          </a:prstGeom>
          <a:solidFill>
            <a:srgbClr val="CCFF99"/>
          </a:solidFill>
          <a:ln w="3175" cap="rnd" cmpd="sng">
            <a:noFill/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 baseline="-25000" dirty="0">
              <a:solidFill>
                <a:schemeClr val="tx1"/>
              </a:solidFill>
            </a:endParaRPr>
          </a:p>
        </p:txBody>
      </p:sp>
      <p:sp>
        <p:nvSpPr>
          <p:cNvPr id="151" name="Elipse 150"/>
          <p:cNvSpPr>
            <a:spLocks noChangeAspect="1"/>
          </p:cNvSpPr>
          <p:nvPr/>
        </p:nvSpPr>
        <p:spPr>
          <a:xfrm>
            <a:off x="1941932" y="5055335"/>
            <a:ext cx="215997" cy="215997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b="1" dirty="0" smtClean="0"/>
              <a:t>1</a:t>
            </a:r>
            <a:endParaRPr lang="en-US" sz="1000" b="1" dirty="0"/>
          </a:p>
        </p:txBody>
      </p:sp>
      <p:sp>
        <p:nvSpPr>
          <p:cNvPr id="154" name="Rectángulo redondeado 153"/>
          <p:cNvSpPr/>
          <p:nvPr/>
        </p:nvSpPr>
        <p:spPr>
          <a:xfrm>
            <a:off x="2192733" y="4944129"/>
            <a:ext cx="2417472" cy="359997"/>
          </a:xfrm>
          <a:prstGeom prst="roundRect">
            <a:avLst>
              <a:gd name="adj" fmla="val 6016"/>
            </a:avLst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sz="800" dirty="0" err="1" smtClean="0">
                <a:solidFill>
                  <a:schemeClr val="tx1"/>
                </a:solidFill>
              </a:rPr>
              <a:t>Deploy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the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choosen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Ingress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Controller</a:t>
            </a:r>
            <a:r>
              <a:rPr lang="es-ES" sz="800" dirty="0" smtClean="0">
                <a:solidFill>
                  <a:schemeClr val="tx1"/>
                </a:solidFill>
              </a:rPr>
              <a:t> in </a:t>
            </a:r>
            <a:r>
              <a:rPr lang="es-ES" sz="800" dirty="0" err="1" smtClean="0">
                <a:solidFill>
                  <a:schemeClr val="tx1"/>
                </a:solidFill>
              </a:rPr>
              <a:t>Pods</a:t>
            </a:r>
            <a:r>
              <a:rPr lang="es-ES" sz="800" dirty="0" smtClean="0">
                <a:solidFill>
                  <a:schemeClr val="tx1"/>
                </a:solidFill>
              </a:rPr>
              <a:t> and in a </a:t>
            </a:r>
            <a:r>
              <a:rPr lang="es-ES" sz="800" dirty="0" err="1" smtClean="0">
                <a:solidFill>
                  <a:schemeClr val="tx1"/>
                </a:solidFill>
              </a:rPr>
              <a:t>specified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Namespace</a:t>
            </a:r>
            <a:r>
              <a:rPr lang="es-ES" sz="800" dirty="0" smtClean="0">
                <a:solidFill>
                  <a:schemeClr val="tx1"/>
                </a:solidFill>
              </a:rPr>
              <a:t>. Default HTTP </a:t>
            </a:r>
            <a:r>
              <a:rPr lang="es-ES" sz="800" dirty="0" err="1" smtClean="0">
                <a:solidFill>
                  <a:schemeClr val="tx1"/>
                </a:solidFill>
              </a:rPr>
              <a:t>Backend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with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custom</a:t>
            </a:r>
            <a:r>
              <a:rPr lang="es-ES" sz="800" dirty="0" smtClean="0">
                <a:solidFill>
                  <a:schemeClr val="tx1"/>
                </a:solidFill>
              </a:rPr>
              <a:t> error pages can be </a:t>
            </a:r>
            <a:r>
              <a:rPr lang="es-ES" sz="800" dirty="0" err="1" smtClean="0">
                <a:solidFill>
                  <a:schemeClr val="tx1"/>
                </a:solidFill>
              </a:rPr>
              <a:t>implemented</a:t>
            </a:r>
            <a:r>
              <a:rPr lang="es-ES" sz="800" dirty="0" smtClean="0">
                <a:solidFill>
                  <a:schemeClr val="tx1"/>
                </a:solidFill>
              </a:rPr>
              <a:t>.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155" name="Elipse 154"/>
          <p:cNvSpPr>
            <a:spLocks noChangeAspect="1"/>
          </p:cNvSpPr>
          <p:nvPr/>
        </p:nvSpPr>
        <p:spPr>
          <a:xfrm>
            <a:off x="1941932" y="5486832"/>
            <a:ext cx="215997" cy="215997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b="1" dirty="0" smtClean="0"/>
              <a:t>2</a:t>
            </a:r>
            <a:endParaRPr lang="en-US" sz="1000" b="1" dirty="0"/>
          </a:p>
        </p:txBody>
      </p:sp>
      <p:sp>
        <p:nvSpPr>
          <p:cNvPr id="162" name="Rectángulo redondeado 161"/>
          <p:cNvSpPr/>
          <p:nvPr/>
        </p:nvSpPr>
        <p:spPr>
          <a:xfrm>
            <a:off x="2192733" y="5326184"/>
            <a:ext cx="2417472" cy="553485"/>
          </a:xfrm>
          <a:prstGeom prst="roundRect">
            <a:avLst>
              <a:gd name="adj" fmla="val 6016"/>
            </a:avLst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sz="800" dirty="0" smtClean="0">
                <a:solidFill>
                  <a:schemeClr val="tx1"/>
                </a:solidFill>
              </a:rPr>
              <a:t>Configure and </a:t>
            </a:r>
            <a:r>
              <a:rPr lang="es-ES" sz="800" dirty="0" err="1" smtClean="0">
                <a:solidFill>
                  <a:schemeClr val="tx1"/>
                </a:solidFill>
              </a:rPr>
              <a:t>integrate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the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deployed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Ingress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Controller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with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the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EdgeProxy</a:t>
            </a:r>
            <a:r>
              <a:rPr lang="es-ES" sz="800" dirty="0" smtClean="0">
                <a:solidFill>
                  <a:schemeClr val="tx1"/>
                </a:solidFill>
              </a:rPr>
              <a:t> (Firewall, </a:t>
            </a:r>
            <a:r>
              <a:rPr lang="es-ES" sz="800" dirty="0" err="1" smtClean="0">
                <a:solidFill>
                  <a:schemeClr val="tx1"/>
                </a:solidFill>
              </a:rPr>
              <a:t>Root</a:t>
            </a:r>
            <a:r>
              <a:rPr lang="es-ES" sz="800" dirty="0" smtClean="0">
                <a:solidFill>
                  <a:schemeClr val="tx1"/>
                </a:solidFill>
              </a:rPr>
              <a:t> Proxy, Load </a:t>
            </a:r>
            <a:r>
              <a:rPr lang="es-ES" sz="800" dirty="0" err="1" smtClean="0">
                <a:solidFill>
                  <a:schemeClr val="tx1"/>
                </a:solidFill>
              </a:rPr>
              <a:t>Balancer</a:t>
            </a:r>
            <a:r>
              <a:rPr lang="es-ES" sz="800" dirty="0" smtClean="0">
                <a:solidFill>
                  <a:schemeClr val="tx1"/>
                </a:solidFill>
              </a:rPr>
              <a:t>, etc.). </a:t>
            </a:r>
            <a:r>
              <a:rPr lang="es-ES" sz="800" dirty="0" err="1" smtClean="0">
                <a:solidFill>
                  <a:schemeClr val="tx1"/>
                </a:solidFill>
              </a:rPr>
              <a:t>Generally</a:t>
            </a:r>
            <a:r>
              <a:rPr lang="es-ES" sz="800" dirty="0" smtClean="0">
                <a:solidFill>
                  <a:schemeClr val="tx1"/>
                </a:solidFill>
              </a:rPr>
              <a:t>, </a:t>
            </a:r>
            <a:r>
              <a:rPr lang="es-ES" sz="800" dirty="0" err="1" smtClean="0">
                <a:solidFill>
                  <a:schemeClr val="tx1"/>
                </a:solidFill>
              </a:rPr>
              <a:t>Ingress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Controller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is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configured</a:t>
            </a:r>
            <a:r>
              <a:rPr lang="es-ES" sz="800" dirty="0" smtClean="0">
                <a:solidFill>
                  <a:schemeClr val="tx1"/>
                </a:solidFill>
              </a:rPr>
              <a:t> as Kubernetes Service </a:t>
            </a:r>
            <a:r>
              <a:rPr lang="es-ES" sz="800" dirty="0" err="1" smtClean="0">
                <a:solidFill>
                  <a:schemeClr val="tx1"/>
                </a:solidFill>
              </a:rPr>
              <a:t>LoadBalancer</a:t>
            </a:r>
            <a:r>
              <a:rPr lang="es-ES" sz="800" dirty="0" smtClean="0">
                <a:solidFill>
                  <a:schemeClr val="tx1"/>
                </a:solidFill>
              </a:rPr>
              <a:t>.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163" name="Elipse 162"/>
          <p:cNvSpPr>
            <a:spLocks noChangeAspect="1"/>
          </p:cNvSpPr>
          <p:nvPr/>
        </p:nvSpPr>
        <p:spPr>
          <a:xfrm>
            <a:off x="1941932" y="5951982"/>
            <a:ext cx="215997" cy="215997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b="1" dirty="0"/>
              <a:t>3</a:t>
            </a:r>
          </a:p>
        </p:txBody>
      </p:sp>
      <p:sp>
        <p:nvSpPr>
          <p:cNvPr id="165" name="Rectángulo redondeado 164"/>
          <p:cNvSpPr/>
          <p:nvPr/>
        </p:nvSpPr>
        <p:spPr>
          <a:xfrm>
            <a:off x="2192733" y="5870175"/>
            <a:ext cx="2417472" cy="359997"/>
          </a:xfrm>
          <a:prstGeom prst="roundRect">
            <a:avLst>
              <a:gd name="adj" fmla="val 6016"/>
            </a:avLst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sz="800" dirty="0" err="1" smtClean="0">
                <a:solidFill>
                  <a:schemeClr val="tx1"/>
                </a:solidFill>
              </a:rPr>
              <a:t>Finally</a:t>
            </a:r>
            <a:r>
              <a:rPr lang="es-ES" sz="800" dirty="0" smtClean="0">
                <a:solidFill>
                  <a:schemeClr val="tx1"/>
                </a:solidFill>
              </a:rPr>
              <a:t>, </a:t>
            </a:r>
            <a:r>
              <a:rPr lang="es-ES" sz="800" dirty="0" err="1" smtClean="0">
                <a:solidFill>
                  <a:schemeClr val="tx1"/>
                </a:solidFill>
              </a:rPr>
              <a:t>during</a:t>
            </a:r>
            <a:r>
              <a:rPr lang="es-ES" sz="800" dirty="0" smtClean="0">
                <a:solidFill>
                  <a:schemeClr val="tx1"/>
                </a:solidFill>
              </a:rPr>
              <a:t> CD time, </a:t>
            </a:r>
            <a:r>
              <a:rPr lang="es-ES" sz="800" dirty="0" err="1" smtClean="0">
                <a:solidFill>
                  <a:schemeClr val="tx1"/>
                </a:solidFill>
              </a:rPr>
              <a:t>every</a:t>
            </a:r>
            <a:r>
              <a:rPr lang="es-ES" sz="800" dirty="0" smtClean="0">
                <a:solidFill>
                  <a:schemeClr val="tx1"/>
                </a:solidFill>
              </a:rPr>
              <a:t> API/Microservice </a:t>
            </a:r>
            <a:r>
              <a:rPr lang="es-ES" sz="800" dirty="0" err="1" smtClean="0">
                <a:solidFill>
                  <a:schemeClr val="tx1"/>
                </a:solidFill>
              </a:rPr>
              <a:t>will</a:t>
            </a:r>
            <a:r>
              <a:rPr lang="es-ES" sz="800" dirty="0" smtClean="0">
                <a:solidFill>
                  <a:schemeClr val="tx1"/>
                </a:solidFill>
              </a:rPr>
              <a:t> be </a:t>
            </a:r>
            <a:r>
              <a:rPr lang="es-ES" sz="800" dirty="0" err="1" smtClean="0">
                <a:solidFill>
                  <a:schemeClr val="tx1"/>
                </a:solidFill>
              </a:rPr>
              <a:t>deployed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with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Ingress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Resource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definition</a:t>
            </a:r>
            <a:r>
              <a:rPr lang="es-ES" sz="800" dirty="0" smtClean="0">
                <a:solidFill>
                  <a:schemeClr val="tx1"/>
                </a:solidFill>
              </a:rPr>
              <a:t> (</a:t>
            </a:r>
            <a:r>
              <a:rPr lang="es-ES" sz="800" dirty="0" err="1" smtClean="0">
                <a:solidFill>
                  <a:schemeClr val="tx1"/>
                </a:solidFill>
              </a:rPr>
              <a:t>routing</a:t>
            </a:r>
            <a:r>
              <a:rPr lang="es-ES" sz="800" dirty="0" smtClean="0">
                <a:solidFill>
                  <a:schemeClr val="tx1"/>
                </a:solidFill>
              </a:rPr>
              <a:t>). TLS, MTLS </a:t>
            </a:r>
            <a:r>
              <a:rPr lang="es-ES" sz="800" dirty="0" err="1" smtClean="0">
                <a:solidFill>
                  <a:schemeClr val="tx1"/>
                </a:solidFill>
              </a:rPr>
              <a:t>or</a:t>
            </a:r>
            <a:r>
              <a:rPr lang="es-ES" sz="800" dirty="0" smtClean="0">
                <a:solidFill>
                  <a:schemeClr val="tx1"/>
                </a:solidFill>
              </a:rPr>
              <a:t> HTTP can be </a:t>
            </a:r>
            <a:r>
              <a:rPr lang="es-ES" sz="800" dirty="0" err="1" smtClean="0">
                <a:solidFill>
                  <a:schemeClr val="tx1"/>
                </a:solidFill>
              </a:rPr>
              <a:t>defined</a:t>
            </a:r>
            <a:r>
              <a:rPr lang="es-ES" sz="800" dirty="0" smtClean="0">
                <a:solidFill>
                  <a:schemeClr val="tx1"/>
                </a:solidFill>
              </a:rPr>
              <a:t>.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117" name="CuadroTexto 116"/>
          <p:cNvSpPr txBox="1"/>
          <p:nvPr/>
        </p:nvSpPr>
        <p:spPr>
          <a:xfrm>
            <a:off x="649608" y="2445885"/>
            <a:ext cx="1522953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s-ES_tradnl" sz="600" dirty="0" smtClean="0">
                <a:latin typeface="Consolas"/>
                <a:cs typeface="Consolas"/>
              </a:rPr>
              <a:t>http://&lt;</a:t>
            </a:r>
            <a:r>
              <a:rPr lang="es-ES_tradnl" sz="600" dirty="0" err="1" smtClean="0">
                <a:latin typeface="Consolas"/>
                <a:cs typeface="Consolas"/>
              </a:rPr>
              <a:t>PublicIP</a:t>
            </a:r>
            <a:r>
              <a:rPr lang="es-ES_tradnl" sz="600" dirty="0" smtClean="0">
                <a:latin typeface="Consolas"/>
                <a:cs typeface="Consolas"/>
              </a:rPr>
              <a:t>&gt;:&lt;</a:t>
            </a:r>
            <a:r>
              <a:rPr lang="es-ES_tradnl" sz="600" dirty="0" err="1" smtClean="0">
                <a:latin typeface="Consolas"/>
                <a:cs typeface="Consolas"/>
              </a:rPr>
              <a:t>PublicPort</a:t>
            </a:r>
            <a:r>
              <a:rPr lang="es-ES_tradnl" sz="600" dirty="0" smtClean="0">
                <a:latin typeface="Consolas"/>
                <a:cs typeface="Consolas"/>
              </a:rPr>
              <a:t>&gt;/</a:t>
            </a:r>
            <a:r>
              <a:rPr lang="es-ES_tradnl" sz="600" dirty="0" err="1" smtClean="0">
                <a:latin typeface="Consolas"/>
                <a:cs typeface="Consolas"/>
              </a:rPr>
              <a:t>hello</a:t>
            </a:r>
            <a:endParaRPr lang="es-ES" sz="600" baseline="-25000" dirty="0">
              <a:latin typeface="Consolas"/>
              <a:cs typeface="Consolas"/>
            </a:endParaRPr>
          </a:p>
        </p:txBody>
      </p:sp>
      <p:sp>
        <p:nvSpPr>
          <p:cNvPr id="119" name="Elipse 118"/>
          <p:cNvSpPr>
            <a:spLocks noChangeAspect="1"/>
          </p:cNvSpPr>
          <p:nvPr/>
        </p:nvSpPr>
        <p:spPr>
          <a:xfrm>
            <a:off x="2015750" y="2955581"/>
            <a:ext cx="215997" cy="215997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b="1" dirty="0"/>
              <a:t>7</a:t>
            </a:r>
          </a:p>
        </p:txBody>
      </p:sp>
      <p:cxnSp>
        <p:nvCxnSpPr>
          <p:cNvPr id="123" name="Conector recto 122"/>
          <p:cNvCxnSpPr>
            <a:stCxn id="109" idx="4"/>
            <a:endCxn id="119" idx="7"/>
          </p:cNvCxnSpPr>
          <p:nvPr/>
        </p:nvCxnSpPr>
        <p:spPr>
          <a:xfrm flipH="1">
            <a:off x="2200115" y="2683404"/>
            <a:ext cx="191717" cy="303809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sysDot"/>
            <a:headEnd type="arrow" w="sm" len="sm"/>
            <a:tailEnd type="none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24" name="Rectángulo redondeado 123"/>
          <p:cNvSpPr/>
          <p:nvPr/>
        </p:nvSpPr>
        <p:spPr>
          <a:xfrm>
            <a:off x="1547664" y="3190579"/>
            <a:ext cx="1008113" cy="238421"/>
          </a:xfrm>
          <a:prstGeom prst="roundRect">
            <a:avLst>
              <a:gd name="adj" fmla="val 6016"/>
            </a:avLst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sz="800" dirty="0" smtClean="0">
                <a:solidFill>
                  <a:schemeClr val="tx1"/>
                </a:solidFill>
              </a:rPr>
              <a:t>TLS Pass-</a:t>
            </a:r>
            <a:r>
              <a:rPr lang="es-ES" sz="800" dirty="0" err="1" smtClean="0">
                <a:solidFill>
                  <a:schemeClr val="tx1"/>
                </a:solidFill>
              </a:rPr>
              <a:t>through</a:t>
            </a:r>
            <a:r>
              <a:rPr lang="es-ES" sz="800" dirty="0" smtClean="0">
                <a:solidFill>
                  <a:schemeClr val="tx1"/>
                </a:solidFill>
              </a:rPr>
              <a:t> and </a:t>
            </a:r>
            <a:r>
              <a:rPr lang="es-ES" sz="800" dirty="0" err="1" smtClean="0">
                <a:solidFill>
                  <a:schemeClr val="tx1"/>
                </a:solidFill>
              </a:rPr>
              <a:t>Termination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config</a:t>
            </a:r>
            <a:r>
              <a:rPr lang="es-ES" sz="800" dirty="0" smtClean="0">
                <a:solidFill>
                  <a:schemeClr val="tx1"/>
                </a:solidFill>
              </a:rPr>
              <a:t>.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184" name="Rectángulo redondeado 183"/>
          <p:cNvSpPr/>
          <p:nvPr/>
        </p:nvSpPr>
        <p:spPr>
          <a:xfrm>
            <a:off x="5004313" y="4645132"/>
            <a:ext cx="2288963" cy="238421"/>
          </a:xfrm>
          <a:prstGeom prst="roundRect">
            <a:avLst>
              <a:gd name="adj" fmla="val 6016"/>
            </a:avLst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b="1" dirty="0" err="1" smtClean="0">
                <a:solidFill>
                  <a:schemeClr val="tx1"/>
                </a:solidFill>
              </a:rPr>
              <a:t>Traffic</a:t>
            </a:r>
            <a:r>
              <a:rPr lang="es-ES" sz="800" b="1" dirty="0" smtClean="0">
                <a:solidFill>
                  <a:schemeClr val="tx1"/>
                </a:solidFill>
              </a:rPr>
              <a:t> Management (L7 Firewall)</a:t>
            </a:r>
            <a:endParaRPr lang="es-ES" sz="800" b="1" dirty="0">
              <a:solidFill>
                <a:schemeClr val="tx1"/>
              </a:solidFill>
            </a:endParaRPr>
          </a:p>
        </p:txBody>
      </p:sp>
      <p:sp>
        <p:nvSpPr>
          <p:cNvPr id="185" name="Rectángulo redondeado 184"/>
          <p:cNvSpPr/>
          <p:nvPr/>
        </p:nvSpPr>
        <p:spPr>
          <a:xfrm>
            <a:off x="2123332" y="4642364"/>
            <a:ext cx="2288963" cy="238421"/>
          </a:xfrm>
          <a:prstGeom prst="roundRect">
            <a:avLst>
              <a:gd name="adj" fmla="val 6016"/>
            </a:avLst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b="1" dirty="0" err="1" smtClean="0">
                <a:solidFill>
                  <a:schemeClr val="tx1"/>
                </a:solidFill>
              </a:rPr>
              <a:t>Ingress</a:t>
            </a:r>
            <a:r>
              <a:rPr lang="es-ES" sz="800" b="1" dirty="0" smtClean="0">
                <a:solidFill>
                  <a:schemeClr val="tx1"/>
                </a:solidFill>
              </a:rPr>
              <a:t> </a:t>
            </a:r>
            <a:r>
              <a:rPr lang="es-ES" sz="800" b="1" dirty="0" err="1" smtClean="0">
                <a:solidFill>
                  <a:schemeClr val="tx1"/>
                </a:solidFill>
              </a:rPr>
              <a:t>Controller</a:t>
            </a:r>
            <a:endParaRPr lang="es-ES" sz="800" b="1" dirty="0">
              <a:solidFill>
                <a:schemeClr val="tx1"/>
              </a:solidFill>
            </a:endParaRPr>
          </a:p>
        </p:txBody>
      </p:sp>
      <p:sp>
        <p:nvSpPr>
          <p:cNvPr id="170" name="Rectángulo 169"/>
          <p:cNvSpPr/>
          <p:nvPr/>
        </p:nvSpPr>
        <p:spPr>
          <a:xfrm>
            <a:off x="3059896" y="3745087"/>
            <a:ext cx="576000" cy="215997"/>
          </a:xfrm>
          <a:prstGeom prst="rect">
            <a:avLst/>
          </a:prstGeom>
          <a:solidFill>
            <a:srgbClr val="FF0000"/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t"/>
          <a:lstStyle/>
          <a:p>
            <a:pPr algn="ctr"/>
            <a:r>
              <a:rPr lang="es-ES_tradnl" sz="800" dirty="0" err="1" smtClean="0">
                <a:solidFill>
                  <a:srgbClr val="FFFFFF"/>
                </a:solidFill>
              </a:rPr>
              <a:t>Registry</a:t>
            </a:r>
            <a:endParaRPr lang="en-GB" sz="800" dirty="0">
              <a:solidFill>
                <a:srgbClr val="FFFFFF"/>
              </a:solidFill>
            </a:endParaRPr>
          </a:p>
        </p:txBody>
      </p:sp>
      <p:sp>
        <p:nvSpPr>
          <p:cNvPr id="171" name="Elipse 170"/>
          <p:cNvSpPr>
            <a:spLocks noChangeAspect="1"/>
          </p:cNvSpPr>
          <p:nvPr/>
        </p:nvSpPr>
        <p:spPr>
          <a:xfrm>
            <a:off x="2382985" y="4228091"/>
            <a:ext cx="215997" cy="215997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b="1" dirty="0" smtClean="0"/>
              <a:t>6</a:t>
            </a:r>
            <a:endParaRPr lang="en-US" sz="1000" b="1" dirty="0"/>
          </a:p>
        </p:txBody>
      </p:sp>
      <p:sp>
        <p:nvSpPr>
          <p:cNvPr id="172" name="Rectángulo redondeado 171"/>
          <p:cNvSpPr/>
          <p:nvPr/>
        </p:nvSpPr>
        <p:spPr>
          <a:xfrm>
            <a:off x="2635582" y="4221088"/>
            <a:ext cx="640274" cy="238421"/>
          </a:xfrm>
          <a:prstGeom prst="roundRect">
            <a:avLst>
              <a:gd name="adj" fmla="val 6016"/>
            </a:avLst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sz="800" dirty="0" err="1" smtClean="0">
                <a:solidFill>
                  <a:schemeClr val="tx1"/>
                </a:solidFill>
              </a:rPr>
              <a:t>Registry</a:t>
            </a:r>
            <a:r>
              <a:rPr lang="es-ES" sz="800" dirty="0" smtClean="0">
                <a:solidFill>
                  <a:schemeClr val="tx1"/>
                </a:solidFill>
              </a:rPr>
              <a:t> and </a:t>
            </a:r>
            <a:r>
              <a:rPr lang="es-ES" sz="800" dirty="0" err="1" smtClean="0">
                <a:solidFill>
                  <a:schemeClr val="tx1"/>
                </a:solidFill>
              </a:rPr>
              <a:t>Discovery</a:t>
            </a:r>
            <a:endParaRPr lang="es-ES" sz="800" dirty="0">
              <a:solidFill>
                <a:schemeClr val="tx1"/>
              </a:solidFill>
            </a:endParaRPr>
          </a:p>
        </p:txBody>
      </p:sp>
      <p:cxnSp>
        <p:nvCxnSpPr>
          <p:cNvPr id="173" name="Conector recto 172"/>
          <p:cNvCxnSpPr>
            <a:stCxn id="170" idx="1"/>
            <a:endCxn id="171" idx="7"/>
          </p:cNvCxnSpPr>
          <p:nvPr/>
        </p:nvCxnSpPr>
        <p:spPr>
          <a:xfrm flipH="1">
            <a:off x="2567350" y="3853086"/>
            <a:ext cx="492546" cy="406637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sysDot"/>
            <a:headEnd type="arrow" w="sm" len="sm"/>
            <a:tailEnd type="none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74" name="Elipse 173"/>
          <p:cNvSpPr>
            <a:spLocks noChangeAspect="1"/>
          </p:cNvSpPr>
          <p:nvPr/>
        </p:nvSpPr>
        <p:spPr>
          <a:xfrm>
            <a:off x="5108359" y="5705410"/>
            <a:ext cx="215997" cy="215997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b="1" dirty="0"/>
              <a:t>6</a:t>
            </a:r>
          </a:p>
        </p:txBody>
      </p:sp>
      <p:sp>
        <p:nvSpPr>
          <p:cNvPr id="181" name="Rectángulo redondeado 180"/>
          <p:cNvSpPr/>
          <p:nvPr/>
        </p:nvSpPr>
        <p:spPr>
          <a:xfrm>
            <a:off x="5359159" y="5661248"/>
            <a:ext cx="2015998" cy="251996"/>
          </a:xfrm>
          <a:prstGeom prst="roundRect">
            <a:avLst>
              <a:gd name="adj" fmla="val 6016"/>
            </a:avLst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sz="800" dirty="0" err="1" smtClean="0">
                <a:solidFill>
                  <a:schemeClr val="tx1"/>
                </a:solidFill>
              </a:rPr>
              <a:t>It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provides</a:t>
            </a:r>
            <a:r>
              <a:rPr lang="es-ES" sz="800" dirty="0" smtClean="0">
                <a:solidFill>
                  <a:schemeClr val="tx1"/>
                </a:solidFill>
              </a:rPr>
              <a:t> a fine-</a:t>
            </a:r>
            <a:r>
              <a:rPr lang="es-ES" sz="800" dirty="0" err="1" smtClean="0">
                <a:solidFill>
                  <a:schemeClr val="tx1"/>
                </a:solidFill>
              </a:rPr>
              <a:t>grained</a:t>
            </a:r>
            <a:r>
              <a:rPr lang="es-ES" sz="800" dirty="0" smtClean="0">
                <a:solidFill>
                  <a:schemeClr val="tx1"/>
                </a:solidFill>
              </a:rPr>
              <a:t> control </a:t>
            </a:r>
            <a:r>
              <a:rPr lang="es-ES" sz="800" dirty="0" err="1" smtClean="0">
                <a:solidFill>
                  <a:schemeClr val="tx1"/>
                </a:solidFill>
              </a:rPr>
              <a:t>over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all</a:t>
            </a:r>
            <a:r>
              <a:rPr lang="es-ES" sz="800" dirty="0" smtClean="0">
                <a:solidFill>
                  <a:schemeClr val="tx1"/>
                </a:solidFill>
              </a:rPr>
              <a:t> App </a:t>
            </a:r>
            <a:r>
              <a:rPr lang="es-ES" sz="800" dirty="0" err="1" smtClean="0">
                <a:solidFill>
                  <a:schemeClr val="tx1"/>
                </a:solidFill>
              </a:rPr>
              <a:t>Containers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running</a:t>
            </a:r>
            <a:r>
              <a:rPr lang="es-ES" sz="800" dirty="0" smtClean="0">
                <a:solidFill>
                  <a:schemeClr val="tx1"/>
                </a:solidFill>
              </a:rPr>
              <a:t> in </a:t>
            </a:r>
            <a:r>
              <a:rPr lang="es-ES" sz="800" dirty="0" err="1" smtClean="0">
                <a:solidFill>
                  <a:schemeClr val="tx1"/>
                </a:solidFill>
              </a:rPr>
              <a:t>the</a:t>
            </a:r>
            <a:r>
              <a:rPr lang="es-ES" sz="800" dirty="0" smtClean="0">
                <a:solidFill>
                  <a:schemeClr val="tx1"/>
                </a:solidFill>
              </a:rPr>
              <a:t> Service </a:t>
            </a:r>
            <a:r>
              <a:rPr lang="es-ES" sz="800" dirty="0" err="1" smtClean="0">
                <a:solidFill>
                  <a:schemeClr val="tx1"/>
                </a:solidFill>
              </a:rPr>
              <a:t>Mesh</a:t>
            </a:r>
            <a:r>
              <a:rPr lang="es-ES" sz="800" dirty="0" smtClean="0">
                <a:solidFill>
                  <a:schemeClr val="tx1"/>
                </a:solidFill>
              </a:rPr>
              <a:t>. 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182" name="Rectángulo redondeado 181"/>
          <p:cNvSpPr/>
          <p:nvPr/>
        </p:nvSpPr>
        <p:spPr>
          <a:xfrm>
            <a:off x="4716016" y="1940077"/>
            <a:ext cx="863999" cy="1530697"/>
          </a:xfrm>
          <a:prstGeom prst="roundRect">
            <a:avLst>
              <a:gd name="adj" fmla="val 8040"/>
            </a:avLst>
          </a:prstGeom>
          <a:solidFill>
            <a:schemeClr val="bg1">
              <a:lumMod val="7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dirty="0" err="1" smtClean="0">
                <a:solidFill>
                  <a:schemeClr val="tx1"/>
                </a:solidFill>
              </a:rPr>
              <a:t>Services</a:t>
            </a:r>
            <a:endParaRPr lang="es-ES" sz="800" baseline="-25000" dirty="0">
              <a:solidFill>
                <a:schemeClr val="tx1"/>
              </a:solidFill>
            </a:endParaRPr>
          </a:p>
        </p:txBody>
      </p:sp>
      <p:sp>
        <p:nvSpPr>
          <p:cNvPr id="79" name="Elipse 78"/>
          <p:cNvSpPr>
            <a:spLocks noChangeAspect="1"/>
          </p:cNvSpPr>
          <p:nvPr/>
        </p:nvSpPr>
        <p:spPr>
          <a:xfrm>
            <a:off x="4815432" y="2535208"/>
            <a:ext cx="209094" cy="20133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82" name="Elipse 81"/>
          <p:cNvSpPr>
            <a:spLocks noChangeAspect="1"/>
          </p:cNvSpPr>
          <p:nvPr/>
        </p:nvSpPr>
        <p:spPr>
          <a:xfrm>
            <a:off x="4811252" y="2124654"/>
            <a:ext cx="209094" cy="201335"/>
          </a:xfrm>
          <a:prstGeom prst="ellipse">
            <a:avLst/>
          </a:prstGeom>
          <a:solidFill>
            <a:schemeClr val="bg1">
              <a:lumMod val="50000"/>
            </a:schemeClr>
          </a:solidFill>
          <a:ln w="3175" cap="rnd" cmpd="sng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19" name="Elipse 18"/>
          <p:cNvSpPr>
            <a:spLocks noChangeAspect="1"/>
          </p:cNvSpPr>
          <p:nvPr/>
        </p:nvSpPr>
        <p:spPr>
          <a:xfrm>
            <a:off x="5293959" y="2130056"/>
            <a:ext cx="209094" cy="20133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23" name="Elipse 22"/>
          <p:cNvSpPr>
            <a:spLocks noChangeAspect="1"/>
          </p:cNvSpPr>
          <p:nvPr/>
        </p:nvSpPr>
        <p:spPr>
          <a:xfrm>
            <a:off x="5293959" y="2451554"/>
            <a:ext cx="209094" cy="201335"/>
          </a:xfrm>
          <a:prstGeom prst="ellipse">
            <a:avLst/>
          </a:prstGeom>
          <a:solidFill>
            <a:schemeClr val="accent5"/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240" name="Elipse 239"/>
          <p:cNvSpPr>
            <a:spLocks noChangeAspect="1"/>
          </p:cNvSpPr>
          <p:nvPr/>
        </p:nvSpPr>
        <p:spPr>
          <a:xfrm>
            <a:off x="5293959" y="2539658"/>
            <a:ext cx="209094" cy="20133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7" name="Rectángulo 6"/>
          <p:cNvSpPr/>
          <p:nvPr/>
        </p:nvSpPr>
        <p:spPr>
          <a:xfrm>
            <a:off x="4815432" y="2420888"/>
            <a:ext cx="683996" cy="340731"/>
          </a:xfrm>
          <a:prstGeom prst="rect">
            <a:avLst/>
          </a:prstGeom>
          <a:solidFill>
            <a:srgbClr val="FD8008"/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NodePort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8" name="Rectángulo 7"/>
          <p:cNvSpPr/>
          <p:nvPr/>
        </p:nvSpPr>
        <p:spPr>
          <a:xfrm>
            <a:off x="4815432" y="1986098"/>
            <a:ext cx="683996" cy="340731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 cap="rnd" cmpd="sng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ctr"/>
            <a:r>
              <a:rPr lang="es-ES" sz="800" dirty="0" smtClean="0">
                <a:solidFill>
                  <a:schemeClr val="bg1">
                    <a:lumMod val="50000"/>
                  </a:schemeClr>
                </a:solidFill>
              </a:rPr>
              <a:t>LoadBalancer</a:t>
            </a:r>
            <a:endParaRPr lang="es-E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Rectángulo 8"/>
          <p:cNvSpPr/>
          <p:nvPr/>
        </p:nvSpPr>
        <p:spPr>
          <a:xfrm>
            <a:off x="4815432" y="2852936"/>
            <a:ext cx="683996" cy="340731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 cap="rnd" cmpd="sng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ctr"/>
            <a:r>
              <a:rPr lang="es-ES" sz="800" dirty="0">
                <a:solidFill>
                  <a:schemeClr val="bg1">
                    <a:lumMod val="50000"/>
                  </a:schemeClr>
                </a:solidFill>
              </a:rPr>
              <a:t>ClusterIP</a:t>
            </a:r>
          </a:p>
        </p:txBody>
      </p:sp>
      <p:sp>
        <p:nvSpPr>
          <p:cNvPr id="144" name="CuadroTexto 143"/>
          <p:cNvSpPr txBox="1"/>
          <p:nvPr/>
        </p:nvSpPr>
        <p:spPr>
          <a:xfrm>
            <a:off x="4626502" y="2512036"/>
            <a:ext cx="158923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s-ES_tradnl" sz="600" dirty="0" smtClean="0"/>
              <a:t>Port</a:t>
            </a:r>
            <a:r>
              <a:rPr lang="es-ES_tradnl" sz="600" baseline="-25000" dirty="0" smtClean="0"/>
              <a:t>2</a:t>
            </a:r>
            <a:endParaRPr lang="es-ES" sz="600" baseline="-25000" dirty="0"/>
          </a:p>
        </p:txBody>
      </p:sp>
      <p:sp>
        <p:nvSpPr>
          <p:cNvPr id="215" name="Rectángulo 214"/>
          <p:cNvSpPr/>
          <p:nvPr/>
        </p:nvSpPr>
        <p:spPr>
          <a:xfrm>
            <a:off x="4872898" y="2585809"/>
            <a:ext cx="577080" cy="123111"/>
          </a:xfrm>
          <a:prstGeom prst="rect">
            <a:avLst/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800" dirty="0" smtClean="0">
                <a:solidFill>
                  <a:schemeClr val="tx1"/>
                </a:solidFill>
              </a:rPr>
              <a:t>(hello-svc-np)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50" name="Elipse 249"/>
          <p:cNvSpPr>
            <a:spLocks noChangeAspect="1"/>
          </p:cNvSpPr>
          <p:nvPr/>
        </p:nvSpPr>
        <p:spPr>
          <a:xfrm>
            <a:off x="4781915" y="2634673"/>
            <a:ext cx="72653" cy="73096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" name="Elipse 250"/>
          <p:cNvSpPr>
            <a:spLocks noChangeAspect="1"/>
          </p:cNvSpPr>
          <p:nvPr/>
        </p:nvSpPr>
        <p:spPr>
          <a:xfrm>
            <a:off x="4780014" y="2924944"/>
            <a:ext cx="72653" cy="73096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Elipse 251"/>
          <p:cNvSpPr>
            <a:spLocks noChangeAspect="1"/>
          </p:cNvSpPr>
          <p:nvPr/>
        </p:nvSpPr>
        <p:spPr>
          <a:xfrm>
            <a:off x="4780467" y="2482071"/>
            <a:ext cx="72653" cy="73096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4" name="Elipse 253"/>
          <p:cNvSpPr>
            <a:spLocks noChangeAspect="1"/>
          </p:cNvSpPr>
          <p:nvPr/>
        </p:nvSpPr>
        <p:spPr>
          <a:xfrm>
            <a:off x="4781915" y="2202213"/>
            <a:ext cx="72653" cy="73096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Elipse 254"/>
          <p:cNvSpPr>
            <a:spLocks noChangeAspect="1"/>
          </p:cNvSpPr>
          <p:nvPr/>
        </p:nvSpPr>
        <p:spPr>
          <a:xfrm>
            <a:off x="4781915" y="2060848"/>
            <a:ext cx="72653" cy="73096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Rectángulo 134"/>
          <p:cNvSpPr/>
          <p:nvPr/>
        </p:nvSpPr>
        <p:spPr>
          <a:xfrm>
            <a:off x="4871643" y="2175370"/>
            <a:ext cx="577080" cy="123111"/>
          </a:xfrm>
          <a:prstGeom prst="rect">
            <a:avLst/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800" dirty="0" smtClean="0">
                <a:solidFill>
                  <a:schemeClr val="bg1">
                    <a:lumMod val="50000"/>
                  </a:schemeClr>
                </a:solidFill>
              </a:rPr>
              <a:t>(hello-svc-</a:t>
            </a:r>
            <a:r>
              <a:rPr lang="en-US" sz="800" dirty="0" err="1" smtClean="0">
                <a:solidFill>
                  <a:schemeClr val="bg1">
                    <a:lumMod val="50000"/>
                  </a:schemeClr>
                </a:solidFill>
              </a:rPr>
              <a:t>lb</a:t>
            </a:r>
            <a:r>
              <a:rPr lang="en-US" sz="800" dirty="0" smtClean="0">
                <a:solidFill>
                  <a:schemeClr val="bg1">
                    <a:lumMod val="50000"/>
                  </a:schemeClr>
                </a:solidFill>
              </a:rPr>
              <a:t>)</a:t>
            </a:r>
            <a:endParaRPr 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36" name="Rectángulo 135"/>
          <p:cNvSpPr/>
          <p:nvPr/>
        </p:nvSpPr>
        <p:spPr>
          <a:xfrm>
            <a:off x="4860032" y="3034011"/>
            <a:ext cx="613080" cy="123111"/>
          </a:xfrm>
          <a:prstGeom prst="rect">
            <a:avLst/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800" dirty="0" smtClean="0">
                <a:solidFill>
                  <a:schemeClr val="bg1">
                    <a:lumMod val="50000"/>
                  </a:schemeClr>
                </a:solidFill>
              </a:rPr>
              <a:t>(hello-svc-</a:t>
            </a:r>
            <a:r>
              <a:rPr lang="en-US" sz="800" dirty="0" err="1" smtClean="0">
                <a:solidFill>
                  <a:schemeClr val="bg1">
                    <a:lumMod val="50000"/>
                  </a:schemeClr>
                </a:solidFill>
              </a:rPr>
              <a:t>cip</a:t>
            </a:r>
            <a:r>
              <a:rPr lang="en-US" sz="800" dirty="0" smtClean="0">
                <a:solidFill>
                  <a:schemeClr val="bg1">
                    <a:lumMod val="50000"/>
                  </a:schemeClr>
                </a:solidFill>
              </a:rPr>
              <a:t>)</a:t>
            </a:r>
            <a:endParaRPr 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147" name="Conector recto 146"/>
          <p:cNvCxnSpPr>
            <a:stCxn id="146" idx="0"/>
            <a:endCxn id="252" idx="2"/>
          </p:cNvCxnSpPr>
          <p:nvPr/>
        </p:nvCxnSpPr>
        <p:spPr>
          <a:xfrm>
            <a:off x="4552022" y="2517922"/>
            <a:ext cx="228445" cy="697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headEnd type="none" w="sm" len="sm"/>
            <a:tailEnd type="none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3" name="Conector recto 12"/>
          <p:cNvCxnSpPr>
            <a:stCxn id="19" idx="6"/>
            <a:endCxn id="113" idx="0"/>
          </p:cNvCxnSpPr>
          <p:nvPr/>
        </p:nvCxnSpPr>
        <p:spPr>
          <a:xfrm flipV="1">
            <a:off x="5503053" y="2229155"/>
            <a:ext cx="253740" cy="1569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bg1">
                <a:lumMod val="5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37" name="Conector recto 36"/>
          <p:cNvCxnSpPr>
            <a:stCxn id="23" idx="6"/>
            <a:endCxn id="22" idx="2"/>
          </p:cNvCxnSpPr>
          <p:nvPr/>
        </p:nvCxnSpPr>
        <p:spPr>
          <a:xfrm>
            <a:off x="5503053" y="2552222"/>
            <a:ext cx="713926" cy="9118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headEnd type="none" w="sm" len="sm"/>
            <a:tailEnd type="arrow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241" name="Conector recto 240"/>
          <p:cNvCxnSpPr>
            <a:stCxn id="240" idx="6"/>
            <a:endCxn id="244" idx="0"/>
          </p:cNvCxnSpPr>
          <p:nvPr/>
        </p:nvCxnSpPr>
        <p:spPr>
          <a:xfrm flipV="1">
            <a:off x="5503053" y="2636912"/>
            <a:ext cx="253740" cy="3414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headEnd type="none" w="sm" len="sm"/>
            <a:tailEnd type="none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pic>
        <p:nvPicPr>
          <p:cNvPr id="130" name="Imagen 1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8248" y="2236593"/>
            <a:ext cx="720000" cy="720000"/>
          </a:xfrm>
          <a:prstGeom prst="rect">
            <a:avLst/>
          </a:prstGeom>
        </p:spPr>
      </p:pic>
      <p:sp>
        <p:nvSpPr>
          <p:cNvPr id="168" name="Rectángulo redondeado 167"/>
          <p:cNvSpPr/>
          <p:nvPr/>
        </p:nvSpPr>
        <p:spPr>
          <a:xfrm>
            <a:off x="7668344" y="2996952"/>
            <a:ext cx="1262344" cy="489060"/>
          </a:xfrm>
          <a:prstGeom prst="roundRect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lIns="36000" tIns="36000" rIns="36000" bIns="36000" rtlCol="0" anchor="ctr">
            <a:spAutoFit/>
          </a:bodyPr>
          <a:lstStyle/>
          <a:p>
            <a:pPr algn="ctr"/>
            <a:r>
              <a:rPr lang="en-US" sz="1200" dirty="0" smtClean="0"/>
              <a:t>Lab 03: Ingress and Sidecar</a:t>
            </a:r>
          </a:p>
        </p:txBody>
      </p:sp>
      <p:sp>
        <p:nvSpPr>
          <p:cNvPr id="186" name="Elipse 185"/>
          <p:cNvSpPr>
            <a:spLocks noChangeAspect="1"/>
          </p:cNvSpPr>
          <p:nvPr/>
        </p:nvSpPr>
        <p:spPr>
          <a:xfrm>
            <a:off x="5106939" y="6125369"/>
            <a:ext cx="215997" cy="215997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b="1" dirty="0"/>
              <a:t>7</a:t>
            </a:r>
          </a:p>
        </p:txBody>
      </p:sp>
      <p:sp>
        <p:nvSpPr>
          <p:cNvPr id="188" name="Rectángulo redondeado 187"/>
          <p:cNvSpPr/>
          <p:nvPr/>
        </p:nvSpPr>
        <p:spPr>
          <a:xfrm>
            <a:off x="5365726" y="5945409"/>
            <a:ext cx="1979998" cy="540000"/>
          </a:xfrm>
          <a:prstGeom prst="roundRect">
            <a:avLst>
              <a:gd name="adj" fmla="val 6016"/>
            </a:avLst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sz="800" dirty="0" err="1" smtClean="0">
                <a:solidFill>
                  <a:schemeClr val="tx1"/>
                </a:solidFill>
              </a:rPr>
              <a:t>The</a:t>
            </a:r>
            <a:r>
              <a:rPr lang="es-ES" sz="800" dirty="0" smtClean="0">
                <a:solidFill>
                  <a:schemeClr val="tx1"/>
                </a:solidFill>
              </a:rPr>
              <a:t> TLS </a:t>
            </a:r>
            <a:r>
              <a:rPr lang="es-ES" sz="800" dirty="0" err="1" smtClean="0">
                <a:solidFill>
                  <a:schemeClr val="tx1"/>
                </a:solidFill>
              </a:rPr>
              <a:t>termination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should</a:t>
            </a:r>
            <a:r>
              <a:rPr lang="es-ES" sz="800" dirty="0" smtClean="0">
                <a:solidFill>
                  <a:schemeClr val="tx1"/>
                </a:solidFill>
              </a:rPr>
              <a:t> be </a:t>
            </a:r>
            <a:r>
              <a:rPr lang="es-ES" sz="800" dirty="0" err="1" smtClean="0">
                <a:solidFill>
                  <a:schemeClr val="tx1"/>
                </a:solidFill>
              </a:rPr>
              <a:t>configured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properly</a:t>
            </a:r>
            <a:r>
              <a:rPr lang="es-ES" sz="800" dirty="0" smtClean="0">
                <a:solidFill>
                  <a:schemeClr val="tx1"/>
                </a:solidFill>
              </a:rPr>
              <a:t> in </a:t>
            </a:r>
            <a:r>
              <a:rPr lang="es-ES" sz="800" dirty="0" err="1" smtClean="0">
                <a:solidFill>
                  <a:schemeClr val="tx1"/>
                </a:solidFill>
              </a:rPr>
              <a:t>order</a:t>
            </a:r>
            <a:r>
              <a:rPr lang="es-ES" sz="800" dirty="0" smtClean="0">
                <a:solidFill>
                  <a:schemeClr val="tx1"/>
                </a:solidFill>
              </a:rPr>
              <a:t> to be </a:t>
            </a:r>
            <a:r>
              <a:rPr lang="es-ES" sz="800" dirty="0" err="1" smtClean="0">
                <a:solidFill>
                  <a:schemeClr val="tx1"/>
                </a:solidFill>
              </a:rPr>
              <a:t>managed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dynamically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for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the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Ingress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Controller</a:t>
            </a:r>
            <a:r>
              <a:rPr lang="es-ES" sz="800" dirty="0" smtClean="0">
                <a:solidFill>
                  <a:schemeClr val="tx1"/>
                </a:solidFill>
              </a:rPr>
              <a:t>. </a:t>
            </a:r>
            <a:r>
              <a:rPr lang="es-ES" sz="800" dirty="0" err="1" smtClean="0">
                <a:solidFill>
                  <a:schemeClr val="tx1"/>
                </a:solidFill>
              </a:rPr>
              <a:t>It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means</a:t>
            </a:r>
            <a:r>
              <a:rPr lang="es-ES" sz="800" dirty="0" smtClean="0">
                <a:solidFill>
                  <a:schemeClr val="tx1"/>
                </a:solidFill>
              </a:rPr>
              <a:t> to </a:t>
            </a:r>
            <a:r>
              <a:rPr lang="es-ES" sz="800" dirty="0" err="1" smtClean="0">
                <a:solidFill>
                  <a:schemeClr val="tx1"/>
                </a:solidFill>
              </a:rPr>
              <a:t>manage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the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lifecycle</a:t>
            </a:r>
            <a:r>
              <a:rPr lang="es-ES" sz="800" dirty="0" smtClean="0">
                <a:solidFill>
                  <a:schemeClr val="tx1"/>
                </a:solidFill>
              </a:rPr>
              <a:t> of </a:t>
            </a:r>
            <a:r>
              <a:rPr lang="es-ES" sz="800" dirty="0" err="1" smtClean="0">
                <a:solidFill>
                  <a:schemeClr val="tx1"/>
                </a:solidFill>
              </a:rPr>
              <a:t>the</a:t>
            </a:r>
            <a:r>
              <a:rPr lang="es-ES" sz="800" dirty="0" smtClean="0">
                <a:solidFill>
                  <a:schemeClr val="tx1"/>
                </a:solidFill>
              </a:rPr>
              <a:t> TLS </a:t>
            </a:r>
            <a:r>
              <a:rPr lang="es-ES" sz="800" dirty="0" err="1" smtClean="0">
                <a:solidFill>
                  <a:schemeClr val="tx1"/>
                </a:solidFill>
              </a:rPr>
              <a:t>Certs</a:t>
            </a:r>
            <a:r>
              <a:rPr lang="es-ES" sz="800" dirty="0" smtClean="0">
                <a:solidFill>
                  <a:schemeClr val="tx1"/>
                </a:solidFill>
              </a:rPr>
              <a:t>. </a:t>
            </a:r>
            <a:endParaRPr lang="es-ES" sz="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21193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Elipse 83"/>
          <p:cNvSpPr>
            <a:spLocks noChangeAspect="1"/>
          </p:cNvSpPr>
          <p:nvPr/>
        </p:nvSpPr>
        <p:spPr>
          <a:xfrm>
            <a:off x="2461897" y="2240519"/>
            <a:ext cx="209094" cy="20133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148" name="Elipse 147"/>
          <p:cNvSpPr>
            <a:spLocks noChangeAspect="1"/>
          </p:cNvSpPr>
          <p:nvPr/>
        </p:nvSpPr>
        <p:spPr>
          <a:xfrm>
            <a:off x="3570232" y="1818508"/>
            <a:ext cx="149550" cy="1440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158" name="Elipse 157"/>
          <p:cNvSpPr>
            <a:spLocks noChangeAspect="1"/>
          </p:cNvSpPr>
          <p:nvPr/>
        </p:nvSpPr>
        <p:spPr>
          <a:xfrm>
            <a:off x="3571200" y="2210078"/>
            <a:ext cx="149550" cy="1440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16" name="Elipse 15"/>
          <p:cNvSpPr>
            <a:spLocks noChangeAspect="1"/>
          </p:cNvSpPr>
          <p:nvPr/>
        </p:nvSpPr>
        <p:spPr>
          <a:xfrm>
            <a:off x="6216979" y="2366149"/>
            <a:ext cx="209094" cy="201335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22" name="Elipse 21"/>
          <p:cNvSpPr>
            <a:spLocks noChangeAspect="1"/>
          </p:cNvSpPr>
          <p:nvPr/>
        </p:nvSpPr>
        <p:spPr>
          <a:xfrm>
            <a:off x="6216979" y="2460672"/>
            <a:ext cx="209094" cy="20133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41" name="Elipse 40"/>
          <p:cNvSpPr>
            <a:spLocks noChangeAspect="1"/>
          </p:cNvSpPr>
          <p:nvPr/>
        </p:nvSpPr>
        <p:spPr>
          <a:xfrm>
            <a:off x="6219917" y="3284953"/>
            <a:ext cx="209094" cy="201335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2388925" y="1379908"/>
            <a:ext cx="4858844" cy="2939964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r"/>
            <a:r>
              <a:rPr lang="es-ES" sz="800" dirty="0" err="1" smtClean="0">
                <a:solidFill>
                  <a:schemeClr val="tx1"/>
                </a:solidFill>
              </a:rPr>
              <a:t>Hosting</a:t>
            </a:r>
            <a:r>
              <a:rPr lang="es-ES" sz="800" dirty="0" smtClean="0">
                <a:solidFill>
                  <a:schemeClr val="tx1"/>
                </a:solidFill>
              </a:rPr>
              <a:t> (Amazon EC2, Google Kubernetes, </a:t>
            </a:r>
            <a:r>
              <a:rPr lang="es-ES" sz="800" dirty="0" err="1" smtClean="0">
                <a:solidFill>
                  <a:schemeClr val="tx1"/>
                </a:solidFill>
              </a:rPr>
              <a:t>Minikube</a:t>
            </a:r>
            <a:r>
              <a:rPr lang="es-ES" sz="800" dirty="0" smtClean="0">
                <a:solidFill>
                  <a:schemeClr val="tx1"/>
                </a:solidFill>
              </a:rPr>
              <a:t>, etc.)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4" name="Rectángulo 3"/>
          <p:cNvSpPr/>
          <p:nvPr/>
        </p:nvSpPr>
        <p:spPr>
          <a:xfrm>
            <a:off x="2816206" y="1614864"/>
            <a:ext cx="4369509" cy="2599843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r"/>
            <a:r>
              <a:rPr lang="es-ES" sz="800" dirty="0" smtClean="0">
                <a:solidFill>
                  <a:schemeClr val="tx1"/>
                </a:solidFill>
              </a:rPr>
              <a:t>Kubernetes Node</a:t>
            </a:r>
            <a:r>
              <a:rPr lang="es-ES" sz="800" baseline="-25000" dirty="0" smtClean="0">
                <a:solidFill>
                  <a:schemeClr val="tx1"/>
                </a:solidFill>
              </a:rPr>
              <a:t>1</a:t>
            </a:r>
            <a:endParaRPr lang="es-ES" sz="800" baseline="-25000" dirty="0">
              <a:solidFill>
                <a:schemeClr val="tx1"/>
              </a:solidFill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931224" cy="1210146"/>
          </a:xfrm>
        </p:spPr>
        <p:txBody>
          <a:bodyPr>
            <a:normAutofit/>
          </a:bodyPr>
          <a:lstStyle/>
          <a:p>
            <a:r>
              <a:rPr lang="es-ES" dirty="0"/>
              <a:t>8</a:t>
            </a:r>
            <a:r>
              <a:rPr lang="es-ES" dirty="0" smtClean="0"/>
              <a:t>. </a:t>
            </a:r>
            <a:r>
              <a:rPr lang="es-ES" dirty="0" err="1" smtClean="0"/>
              <a:t>Traffic</a:t>
            </a:r>
            <a:r>
              <a:rPr lang="es-ES" dirty="0" smtClean="0"/>
              <a:t> Management w/ </a:t>
            </a:r>
            <a:r>
              <a:rPr lang="es-ES_tradnl" dirty="0" err="1" smtClean="0"/>
              <a:t>Ingress</a:t>
            </a:r>
            <a:r>
              <a:rPr lang="es-ES_tradnl" dirty="0" smtClean="0"/>
              <a:t> + Sidecar + Network </a:t>
            </a:r>
            <a:r>
              <a:rPr lang="es-ES_tradnl" dirty="0" err="1" smtClean="0"/>
              <a:t>Policy</a:t>
            </a:r>
            <a:endParaRPr lang="en-GB" dirty="0"/>
          </a:p>
        </p:txBody>
      </p:sp>
      <p:cxnSp>
        <p:nvCxnSpPr>
          <p:cNvPr id="44" name="Conector recto 43"/>
          <p:cNvCxnSpPr>
            <a:stCxn id="244" idx="2"/>
            <a:endCxn id="247" idx="2"/>
          </p:cNvCxnSpPr>
          <p:nvPr/>
        </p:nvCxnSpPr>
        <p:spPr>
          <a:xfrm>
            <a:off x="5845766" y="2725427"/>
            <a:ext cx="2000" cy="567084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85" name="Arco 84"/>
          <p:cNvSpPr>
            <a:spLocks noChangeAspect="1"/>
          </p:cNvSpPr>
          <p:nvPr/>
        </p:nvSpPr>
        <p:spPr>
          <a:xfrm rot="16200000">
            <a:off x="2912452" y="2088652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86" name="Conector recto 85"/>
          <p:cNvCxnSpPr>
            <a:stCxn id="87" idx="0"/>
            <a:endCxn id="85" idx="0"/>
          </p:cNvCxnSpPr>
          <p:nvPr/>
        </p:nvCxnSpPr>
        <p:spPr>
          <a:xfrm flipV="1">
            <a:off x="2912747" y="2177167"/>
            <a:ext cx="164" cy="75703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87" name="Arco 86"/>
          <p:cNvSpPr>
            <a:spLocks noChangeAspect="1"/>
          </p:cNvSpPr>
          <p:nvPr/>
        </p:nvSpPr>
        <p:spPr>
          <a:xfrm rot="5400000">
            <a:off x="2735259" y="2164355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88" name="Conector recto 87"/>
          <p:cNvCxnSpPr>
            <a:stCxn id="84" idx="6"/>
            <a:endCxn id="87" idx="2"/>
          </p:cNvCxnSpPr>
          <p:nvPr/>
        </p:nvCxnSpPr>
        <p:spPr>
          <a:xfrm>
            <a:off x="2670991" y="2341187"/>
            <a:ext cx="153241" cy="656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solid"/>
            <a:headEnd type="arrow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12" name="Arco 111"/>
          <p:cNvSpPr>
            <a:spLocks noChangeAspect="1"/>
          </p:cNvSpPr>
          <p:nvPr/>
        </p:nvSpPr>
        <p:spPr>
          <a:xfrm rot="10800000">
            <a:off x="5845766" y="2288269"/>
            <a:ext cx="177946" cy="177029"/>
          </a:xfrm>
          <a:prstGeom prst="arc">
            <a:avLst/>
          </a:prstGeom>
          <a:noFill/>
          <a:ln w="3175" cap="rnd" cmpd="sng">
            <a:solidFill>
              <a:schemeClr val="bg1">
                <a:lumMod val="5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3" name="Arco 112"/>
          <p:cNvSpPr>
            <a:spLocks noChangeAspect="1"/>
          </p:cNvSpPr>
          <p:nvPr/>
        </p:nvSpPr>
        <p:spPr>
          <a:xfrm>
            <a:off x="5667820" y="2229155"/>
            <a:ext cx="177946" cy="177029"/>
          </a:xfrm>
          <a:prstGeom prst="arc">
            <a:avLst/>
          </a:prstGeom>
          <a:noFill/>
          <a:ln w="3175" cap="rnd" cmpd="sng">
            <a:solidFill>
              <a:schemeClr val="bg1">
                <a:lumMod val="5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15" name="Conector recto 114"/>
          <p:cNvCxnSpPr>
            <a:stCxn id="113" idx="2"/>
            <a:endCxn id="112" idx="2"/>
          </p:cNvCxnSpPr>
          <p:nvPr/>
        </p:nvCxnSpPr>
        <p:spPr>
          <a:xfrm>
            <a:off x="5845766" y="2317670"/>
            <a:ext cx="0" cy="59113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bg1">
                <a:lumMod val="5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39" name="Conector recto 138"/>
          <p:cNvCxnSpPr>
            <a:endCxn id="84" idx="2"/>
          </p:cNvCxnSpPr>
          <p:nvPr/>
        </p:nvCxnSpPr>
        <p:spPr>
          <a:xfrm>
            <a:off x="998148" y="2341187"/>
            <a:ext cx="1463749" cy="0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headEnd type="arrow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87" name="Rectángulo 186"/>
          <p:cNvSpPr/>
          <p:nvPr/>
        </p:nvSpPr>
        <p:spPr>
          <a:xfrm>
            <a:off x="2015750" y="1819409"/>
            <a:ext cx="748923" cy="273272"/>
          </a:xfrm>
          <a:prstGeom prst="rect">
            <a:avLst/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dirty="0" smtClean="0">
                <a:solidFill>
                  <a:schemeClr val="tx1"/>
                </a:solidFill>
              </a:rPr>
              <a:t>Edge</a:t>
            </a:r>
            <a:r>
              <a:rPr lang="es-ES" sz="800" dirty="0" smtClean="0">
                <a:solidFill>
                  <a:schemeClr val="tx1"/>
                </a:solidFill>
              </a:rPr>
              <a:t> Proxy</a:t>
            </a:r>
          </a:p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(Load </a:t>
            </a:r>
            <a:r>
              <a:rPr lang="en-GB" sz="800" dirty="0" smtClean="0">
                <a:solidFill>
                  <a:schemeClr val="tx1"/>
                </a:solidFill>
              </a:rPr>
              <a:t>Balancer</a:t>
            </a:r>
            <a:r>
              <a:rPr lang="es-ES" sz="800" dirty="0" smtClean="0">
                <a:solidFill>
                  <a:schemeClr val="tx1"/>
                </a:solidFill>
              </a:rPr>
              <a:t>)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109" name="Y 108"/>
          <p:cNvSpPr>
            <a:spLocks noChangeAspect="1"/>
          </p:cNvSpPr>
          <p:nvPr/>
        </p:nvSpPr>
        <p:spPr>
          <a:xfrm>
            <a:off x="2102856" y="2107404"/>
            <a:ext cx="577952" cy="576000"/>
          </a:xfrm>
          <a:prstGeom prst="flowChartSummingJunction">
            <a:avLst/>
          </a:prstGeom>
          <a:solidFill>
            <a:srgbClr val="000080"/>
          </a:solidFill>
          <a:ln w="3175" cap="rnd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131" name="CuadroTexto 130"/>
          <p:cNvSpPr txBox="1"/>
          <p:nvPr/>
        </p:nvSpPr>
        <p:spPr>
          <a:xfrm>
            <a:off x="4449380" y="2677427"/>
            <a:ext cx="318634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600" dirty="0" smtClean="0"/>
              <a:t>nodePort</a:t>
            </a:r>
            <a:r>
              <a:rPr lang="es-ES" sz="600" baseline="-25000" dirty="0" smtClean="0"/>
              <a:t>2</a:t>
            </a:r>
            <a:endParaRPr lang="es-ES" sz="600" baseline="-25000" dirty="0"/>
          </a:p>
        </p:txBody>
      </p:sp>
      <p:sp>
        <p:nvSpPr>
          <p:cNvPr id="244" name="Arco 243"/>
          <p:cNvSpPr>
            <a:spLocks noChangeAspect="1"/>
          </p:cNvSpPr>
          <p:nvPr/>
        </p:nvSpPr>
        <p:spPr>
          <a:xfrm>
            <a:off x="5667820" y="2636912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47" name="Arco 246"/>
          <p:cNvSpPr>
            <a:spLocks noChangeAspect="1"/>
          </p:cNvSpPr>
          <p:nvPr/>
        </p:nvSpPr>
        <p:spPr>
          <a:xfrm rot="10800000">
            <a:off x="5847766" y="3203997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63" name="Imagen 26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504" y="1864902"/>
            <a:ext cx="360000" cy="360000"/>
          </a:xfrm>
          <a:prstGeom prst="rect">
            <a:avLst/>
          </a:prstGeom>
        </p:spPr>
      </p:pic>
      <p:sp>
        <p:nvSpPr>
          <p:cNvPr id="68" name="Rectángulo redondeado 67"/>
          <p:cNvSpPr/>
          <p:nvPr/>
        </p:nvSpPr>
        <p:spPr>
          <a:xfrm>
            <a:off x="6134093" y="2018551"/>
            <a:ext cx="894423" cy="828000"/>
          </a:xfrm>
          <a:prstGeom prst="roundRect">
            <a:avLst>
              <a:gd name="adj" fmla="val 8040"/>
            </a:avLst>
          </a:prstGeom>
          <a:solidFill>
            <a:schemeClr val="bg1">
              <a:lumMod val="7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Pod</a:t>
            </a:r>
            <a:r>
              <a:rPr lang="es-ES" sz="800" baseline="-25000" dirty="0" smtClean="0">
                <a:solidFill>
                  <a:schemeClr val="tx1"/>
                </a:solidFill>
              </a:rPr>
              <a:t>1</a:t>
            </a:r>
            <a:endParaRPr lang="es-ES" sz="800" baseline="-25000" dirty="0">
              <a:solidFill>
                <a:schemeClr val="tx1"/>
              </a:solidFill>
            </a:endParaRPr>
          </a:p>
        </p:txBody>
      </p:sp>
      <p:sp>
        <p:nvSpPr>
          <p:cNvPr id="69" name="Rectángulo redondeado 68"/>
          <p:cNvSpPr/>
          <p:nvPr/>
        </p:nvSpPr>
        <p:spPr>
          <a:xfrm rot="16200000">
            <a:off x="6047057" y="2398256"/>
            <a:ext cx="540000" cy="215996"/>
          </a:xfrm>
          <a:prstGeom prst="roundRect">
            <a:avLst>
              <a:gd name="adj" fmla="val 8040"/>
            </a:avLst>
          </a:prstGeom>
          <a:solidFill>
            <a:srgbClr val="FF0000"/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dirty="0" err="1" smtClean="0">
                <a:solidFill>
                  <a:schemeClr val="bg1"/>
                </a:solidFill>
              </a:rPr>
              <a:t>Sidecar</a:t>
            </a:r>
            <a:r>
              <a:rPr lang="es-ES" sz="800" baseline="-25000" dirty="0" err="1" smtClean="0">
                <a:solidFill>
                  <a:schemeClr val="bg1"/>
                </a:solidFill>
              </a:rPr>
              <a:t>x</a:t>
            </a:r>
            <a:endParaRPr lang="es-ES" sz="800" baseline="-25000" dirty="0">
              <a:solidFill>
                <a:schemeClr val="bg1"/>
              </a:solidFill>
            </a:endParaRPr>
          </a:p>
        </p:txBody>
      </p:sp>
      <p:sp>
        <p:nvSpPr>
          <p:cNvPr id="74" name="Rectángulo redondeado 73"/>
          <p:cNvSpPr/>
          <p:nvPr/>
        </p:nvSpPr>
        <p:spPr>
          <a:xfrm>
            <a:off x="6134093" y="2932930"/>
            <a:ext cx="894423" cy="828000"/>
          </a:xfrm>
          <a:prstGeom prst="roundRect">
            <a:avLst>
              <a:gd name="adj" fmla="val 8040"/>
            </a:avLst>
          </a:prstGeom>
          <a:solidFill>
            <a:schemeClr val="bg1">
              <a:lumMod val="7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Pod</a:t>
            </a:r>
            <a:r>
              <a:rPr lang="es-ES" sz="800" baseline="-25000" dirty="0" smtClean="0">
                <a:solidFill>
                  <a:schemeClr val="tx1"/>
                </a:solidFill>
              </a:rPr>
              <a:t>2</a:t>
            </a:r>
            <a:endParaRPr lang="es-ES" sz="800" baseline="-25000" dirty="0">
              <a:solidFill>
                <a:schemeClr val="tx1"/>
              </a:solidFill>
            </a:endParaRPr>
          </a:p>
        </p:txBody>
      </p:sp>
      <p:sp>
        <p:nvSpPr>
          <p:cNvPr id="75" name="Rectángulo redondeado 74"/>
          <p:cNvSpPr/>
          <p:nvPr/>
        </p:nvSpPr>
        <p:spPr>
          <a:xfrm>
            <a:off x="6490335" y="3143027"/>
            <a:ext cx="465053" cy="540000"/>
          </a:xfrm>
          <a:prstGeom prst="roundRect">
            <a:avLst>
              <a:gd name="adj" fmla="val 8040"/>
            </a:avLst>
          </a:prstGeom>
          <a:solidFill>
            <a:schemeClr val="bg2">
              <a:lumMod val="75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Docker</a:t>
            </a:r>
            <a:r>
              <a:rPr lang="es-ES" sz="800" baseline="-25000" dirty="0" smtClean="0">
                <a:solidFill>
                  <a:schemeClr val="tx1"/>
                </a:solidFill>
              </a:rPr>
              <a:t>2</a:t>
            </a:r>
            <a:endParaRPr lang="es-ES" sz="800" baseline="-25000" dirty="0">
              <a:solidFill>
                <a:schemeClr val="tx1"/>
              </a:solidFill>
            </a:endParaRPr>
          </a:p>
        </p:txBody>
      </p:sp>
      <p:sp>
        <p:nvSpPr>
          <p:cNvPr id="214" name="Rectángulo 213"/>
          <p:cNvSpPr/>
          <p:nvPr/>
        </p:nvSpPr>
        <p:spPr>
          <a:xfrm>
            <a:off x="6523736" y="3470775"/>
            <a:ext cx="397079" cy="123111"/>
          </a:xfrm>
          <a:prstGeom prst="rect">
            <a:avLst/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_tradnl" sz="800" dirty="0" smtClean="0">
                <a:solidFill>
                  <a:schemeClr val="tx1"/>
                </a:solidFill>
              </a:rPr>
              <a:t>(hello-v2)</a:t>
            </a:r>
            <a:endParaRPr lang="es-ES" sz="800" dirty="0">
              <a:solidFill>
                <a:schemeClr val="tx1"/>
              </a:solidFill>
            </a:endParaRPr>
          </a:p>
        </p:txBody>
      </p:sp>
      <p:cxnSp>
        <p:nvCxnSpPr>
          <p:cNvPr id="118" name="Conector recto 117"/>
          <p:cNvCxnSpPr>
            <a:stCxn id="112" idx="0"/>
            <a:endCxn id="16" idx="2"/>
          </p:cNvCxnSpPr>
          <p:nvPr/>
        </p:nvCxnSpPr>
        <p:spPr>
          <a:xfrm>
            <a:off x="5934739" y="2465298"/>
            <a:ext cx="282240" cy="1519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bg1">
                <a:lumMod val="50000"/>
              </a:schemeClr>
            </a:solidFill>
            <a:prstDash val="solid"/>
            <a:tailEnd type="arrow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40" name="Conector recto 39"/>
          <p:cNvCxnSpPr>
            <a:stCxn id="247" idx="0"/>
            <a:endCxn id="41" idx="2"/>
          </p:cNvCxnSpPr>
          <p:nvPr/>
        </p:nvCxnSpPr>
        <p:spPr>
          <a:xfrm>
            <a:off x="5936739" y="3381026"/>
            <a:ext cx="283178" cy="4595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headEnd type="none"/>
            <a:tailEnd type="arrow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66" name="CuadroTexto 65"/>
          <p:cNvSpPr txBox="1"/>
          <p:nvPr/>
        </p:nvSpPr>
        <p:spPr>
          <a:xfrm>
            <a:off x="6034966" y="2605313"/>
            <a:ext cx="155992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s-ES" sz="600" dirty="0" smtClean="0"/>
              <a:t>5000</a:t>
            </a:r>
            <a:endParaRPr lang="es-ES" sz="600" dirty="0"/>
          </a:p>
        </p:txBody>
      </p:sp>
      <p:sp>
        <p:nvSpPr>
          <p:cNvPr id="76" name="CuadroTexto 75"/>
          <p:cNvSpPr txBox="1"/>
          <p:nvPr/>
        </p:nvSpPr>
        <p:spPr>
          <a:xfrm>
            <a:off x="6042041" y="3439998"/>
            <a:ext cx="155992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s-ES" sz="600" dirty="0" smtClean="0"/>
              <a:t>5000</a:t>
            </a:r>
            <a:endParaRPr lang="es-ES" sz="600" dirty="0"/>
          </a:p>
        </p:txBody>
      </p:sp>
      <p:sp>
        <p:nvSpPr>
          <p:cNvPr id="120" name="Rectángulo redondeado 119"/>
          <p:cNvSpPr/>
          <p:nvPr/>
        </p:nvSpPr>
        <p:spPr>
          <a:xfrm rot="5400000">
            <a:off x="3959285" y="2023988"/>
            <a:ext cx="106600" cy="126683"/>
          </a:xfrm>
          <a:prstGeom prst="roundRect">
            <a:avLst>
              <a:gd name="adj" fmla="val 6016"/>
            </a:avLst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800" dirty="0" smtClean="0">
                <a:solidFill>
                  <a:schemeClr val="tx1"/>
                </a:solidFill>
              </a:rPr>
              <a:t>....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121" name="Rectángulo redondeado 120"/>
          <p:cNvSpPr/>
          <p:nvPr/>
        </p:nvSpPr>
        <p:spPr>
          <a:xfrm>
            <a:off x="3167912" y="2736427"/>
            <a:ext cx="612000" cy="238421"/>
          </a:xfrm>
          <a:prstGeom prst="roundRect">
            <a:avLst>
              <a:gd name="adj" fmla="val 6016"/>
            </a:avLst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sz="800" dirty="0" err="1" smtClean="0">
                <a:solidFill>
                  <a:schemeClr val="tx1"/>
                </a:solidFill>
              </a:rPr>
              <a:t>Deployment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122" name="Elipse 121"/>
          <p:cNvSpPr>
            <a:spLocks noChangeAspect="1"/>
          </p:cNvSpPr>
          <p:nvPr/>
        </p:nvSpPr>
        <p:spPr>
          <a:xfrm>
            <a:off x="3389159" y="2590697"/>
            <a:ext cx="215997" cy="215997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b="1" dirty="0" smtClean="0"/>
              <a:t>1</a:t>
            </a:r>
            <a:endParaRPr lang="en-US" sz="1000" b="1" dirty="0"/>
          </a:p>
        </p:txBody>
      </p:sp>
      <p:cxnSp>
        <p:nvCxnSpPr>
          <p:cNvPr id="125" name="Conector recto 124"/>
          <p:cNvCxnSpPr>
            <a:stCxn id="95" idx="2"/>
            <a:endCxn id="122" idx="0"/>
          </p:cNvCxnSpPr>
          <p:nvPr/>
        </p:nvCxnSpPr>
        <p:spPr>
          <a:xfrm flipH="1">
            <a:off x="3497158" y="2413954"/>
            <a:ext cx="8697" cy="176743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sysDot"/>
            <a:headEnd type="arrow" w="sm" len="sm"/>
            <a:tailEnd type="none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27" name="Rectángulo redondeado 126"/>
          <p:cNvSpPr/>
          <p:nvPr/>
        </p:nvSpPr>
        <p:spPr>
          <a:xfrm>
            <a:off x="2987824" y="3076947"/>
            <a:ext cx="394898" cy="238421"/>
          </a:xfrm>
          <a:prstGeom prst="roundRect">
            <a:avLst>
              <a:gd name="adj" fmla="val 6016"/>
            </a:avLst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sz="800" dirty="0" smtClean="0">
                <a:solidFill>
                  <a:schemeClr val="tx1"/>
                </a:solidFill>
              </a:rPr>
              <a:t>Service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128" name="Elipse 127"/>
          <p:cNvSpPr>
            <a:spLocks noChangeAspect="1"/>
          </p:cNvSpPr>
          <p:nvPr/>
        </p:nvSpPr>
        <p:spPr>
          <a:xfrm>
            <a:off x="3043879" y="2947143"/>
            <a:ext cx="215997" cy="215997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b="1" dirty="0"/>
              <a:t>2</a:t>
            </a:r>
          </a:p>
        </p:txBody>
      </p:sp>
      <p:cxnSp>
        <p:nvCxnSpPr>
          <p:cNvPr id="129" name="Conector recto 128"/>
          <p:cNvCxnSpPr>
            <a:stCxn id="98" idx="1"/>
            <a:endCxn id="128" idx="0"/>
          </p:cNvCxnSpPr>
          <p:nvPr/>
        </p:nvCxnSpPr>
        <p:spPr>
          <a:xfrm>
            <a:off x="3134543" y="2414232"/>
            <a:ext cx="17335" cy="532911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sysDot"/>
            <a:headEnd type="arrow" w="sm" len="sm"/>
            <a:tailEnd type="none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32" name="Rectángulo redondeado 131"/>
          <p:cNvSpPr/>
          <p:nvPr/>
        </p:nvSpPr>
        <p:spPr>
          <a:xfrm>
            <a:off x="3856599" y="3075609"/>
            <a:ext cx="403405" cy="238421"/>
          </a:xfrm>
          <a:prstGeom prst="roundRect">
            <a:avLst>
              <a:gd name="adj" fmla="val 6016"/>
            </a:avLst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sz="800" dirty="0" err="1" smtClean="0">
                <a:solidFill>
                  <a:schemeClr val="tx1"/>
                </a:solidFill>
              </a:rPr>
              <a:t>Ingress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133" name="Elipse 132"/>
          <p:cNvSpPr>
            <a:spLocks noChangeAspect="1"/>
          </p:cNvSpPr>
          <p:nvPr/>
        </p:nvSpPr>
        <p:spPr>
          <a:xfrm>
            <a:off x="3903531" y="2945566"/>
            <a:ext cx="215997" cy="215997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b="1" dirty="0"/>
              <a:t>3</a:t>
            </a:r>
          </a:p>
        </p:txBody>
      </p:sp>
      <p:cxnSp>
        <p:nvCxnSpPr>
          <p:cNvPr id="134" name="Conector recto 133"/>
          <p:cNvCxnSpPr>
            <a:stCxn id="169" idx="2"/>
            <a:endCxn id="133" idx="0"/>
          </p:cNvCxnSpPr>
          <p:nvPr/>
        </p:nvCxnSpPr>
        <p:spPr>
          <a:xfrm flipH="1">
            <a:off x="4011530" y="2595744"/>
            <a:ext cx="72070" cy="349822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sysDot"/>
            <a:headEnd type="arrow" w="sm" len="sm"/>
            <a:tailEnd type="none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37" name="Conector recto 136"/>
          <p:cNvCxnSpPr>
            <a:stCxn id="85" idx="2"/>
            <a:endCxn id="95" idx="1"/>
          </p:cNvCxnSpPr>
          <p:nvPr/>
        </p:nvCxnSpPr>
        <p:spPr>
          <a:xfrm>
            <a:off x="3001426" y="2088194"/>
            <a:ext cx="287099" cy="1760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98" name="Rectángulo 97"/>
          <p:cNvSpPr/>
          <p:nvPr/>
        </p:nvSpPr>
        <p:spPr>
          <a:xfrm rot="16200000">
            <a:off x="2810544" y="1982235"/>
            <a:ext cx="647996" cy="215997"/>
          </a:xfrm>
          <a:prstGeom prst="rect">
            <a:avLst/>
          </a:prstGeom>
          <a:solidFill>
            <a:srgbClr val="FD8008"/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LoadBalancer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95" name="Rectángulo 94"/>
          <p:cNvSpPr/>
          <p:nvPr/>
        </p:nvSpPr>
        <p:spPr>
          <a:xfrm>
            <a:off x="3288525" y="1765954"/>
            <a:ext cx="434660" cy="648000"/>
          </a:xfrm>
          <a:prstGeom prst="rect">
            <a:avLst/>
          </a:prstGeom>
          <a:solidFill>
            <a:srgbClr val="339900"/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t"/>
          <a:lstStyle/>
          <a:p>
            <a:pPr algn="ctr"/>
            <a:r>
              <a:rPr lang="en-US" sz="800" dirty="0" smtClean="0">
                <a:solidFill>
                  <a:schemeClr val="tx1"/>
                </a:solidFill>
              </a:rPr>
              <a:t>Ingress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n-GB" sz="800" dirty="0" smtClean="0">
                <a:solidFill>
                  <a:schemeClr val="tx1"/>
                </a:solidFill>
              </a:rPr>
              <a:t>Controller</a:t>
            </a:r>
            <a:endParaRPr lang="en-GB" sz="800" dirty="0">
              <a:solidFill>
                <a:schemeClr val="tx1"/>
              </a:solidFill>
            </a:endParaRPr>
          </a:p>
        </p:txBody>
      </p:sp>
      <p:cxnSp>
        <p:nvCxnSpPr>
          <p:cNvPr id="142" name="Conector recto 141"/>
          <p:cNvCxnSpPr>
            <a:stCxn id="145" idx="2"/>
            <a:endCxn id="146" idx="2"/>
          </p:cNvCxnSpPr>
          <p:nvPr/>
        </p:nvCxnSpPr>
        <p:spPr>
          <a:xfrm flipH="1">
            <a:off x="4463049" y="1981232"/>
            <a:ext cx="773" cy="448175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43" name="Conector recto 142"/>
          <p:cNvCxnSpPr>
            <a:stCxn id="148" idx="6"/>
            <a:endCxn id="145" idx="0"/>
          </p:cNvCxnSpPr>
          <p:nvPr/>
        </p:nvCxnSpPr>
        <p:spPr>
          <a:xfrm>
            <a:off x="3719782" y="1890508"/>
            <a:ext cx="655067" cy="2209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headEnd type="none" w="sm" len="sm"/>
            <a:tailEnd type="none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45" name="Arco 144"/>
          <p:cNvSpPr>
            <a:spLocks noChangeAspect="1"/>
          </p:cNvSpPr>
          <p:nvPr/>
        </p:nvSpPr>
        <p:spPr>
          <a:xfrm>
            <a:off x="4285876" y="1892717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6" name="Arco 145"/>
          <p:cNvSpPr>
            <a:spLocks noChangeAspect="1"/>
          </p:cNvSpPr>
          <p:nvPr/>
        </p:nvSpPr>
        <p:spPr>
          <a:xfrm rot="10800000">
            <a:off x="4463049" y="2340893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56" name="Conector recto 155"/>
          <p:cNvCxnSpPr>
            <a:stCxn id="158" idx="6"/>
            <a:endCxn id="157" idx="0"/>
          </p:cNvCxnSpPr>
          <p:nvPr/>
        </p:nvCxnSpPr>
        <p:spPr>
          <a:xfrm>
            <a:off x="3720750" y="2282078"/>
            <a:ext cx="607397" cy="2209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headEnd type="none" w="sm" len="sm"/>
            <a:tailEnd type="none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57" name="Arco 156"/>
          <p:cNvSpPr>
            <a:spLocks noChangeAspect="1"/>
          </p:cNvSpPr>
          <p:nvPr/>
        </p:nvSpPr>
        <p:spPr>
          <a:xfrm>
            <a:off x="4239174" y="2284287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59" name="Conector recto 158"/>
          <p:cNvCxnSpPr>
            <a:stCxn id="157" idx="2"/>
            <a:endCxn id="160" idx="2"/>
          </p:cNvCxnSpPr>
          <p:nvPr/>
        </p:nvCxnSpPr>
        <p:spPr>
          <a:xfrm flipH="1">
            <a:off x="4416347" y="2372802"/>
            <a:ext cx="773" cy="1567832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60" name="Arco 159"/>
          <p:cNvSpPr>
            <a:spLocks noChangeAspect="1"/>
          </p:cNvSpPr>
          <p:nvPr/>
        </p:nvSpPr>
        <p:spPr>
          <a:xfrm rot="10800000">
            <a:off x="4416347" y="3852120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61" name="Conector recto 160"/>
          <p:cNvCxnSpPr>
            <a:stCxn id="160" idx="0"/>
            <a:endCxn id="164" idx="1"/>
          </p:cNvCxnSpPr>
          <p:nvPr/>
        </p:nvCxnSpPr>
        <p:spPr>
          <a:xfrm>
            <a:off x="4505320" y="4029149"/>
            <a:ext cx="367578" cy="721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headEnd type="none"/>
            <a:tailEnd type="arrow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99" name="Rectángulo 98"/>
          <p:cNvSpPr/>
          <p:nvPr/>
        </p:nvSpPr>
        <p:spPr>
          <a:xfrm>
            <a:off x="3852242" y="1766406"/>
            <a:ext cx="431995" cy="25199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es-ES" sz="800" dirty="0" err="1" smtClean="0">
                <a:solidFill>
                  <a:schemeClr val="tx1"/>
                </a:solidFill>
              </a:rPr>
              <a:t>Ingress</a:t>
            </a:r>
            <a:r>
              <a:rPr lang="es-ES" sz="800" dirty="0" smtClean="0">
                <a:solidFill>
                  <a:schemeClr val="tx1"/>
                </a:solidFill>
              </a:rPr>
              <a:t> Resource</a:t>
            </a:r>
            <a:r>
              <a:rPr lang="es-ES" sz="800" baseline="-25000" dirty="0" smtClean="0">
                <a:solidFill>
                  <a:schemeClr val="tx1"/>
                </a:solidFill>
              </a:rPr>
              <a:t>1</a:t>
            </a:r>
            <a:endParaRPr lang="es-ES" sz="800" baseline="-25000" dirty="0">
              <a:solidFill>
                <a:schemeClr val="tx1"/>
              </a:solidFill>
            </a:endParaRPr>
          </a:p>
        </p:txBody>
      </p:sp>
      <p:sp>
        <p:nvSpPr>
          <p:cNvPr id="116" name="Rectángulo 115"/>
          <p:cNvSpPr/>
          <p:nvPr/>
        </p:nvSpPr>
        <p:spPr>
          <a:xfrm>
            <a:off x="3851920" y="2155927"/>
            <a:ext cx="431995" cy="25199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es-ES" sz="800" dirty="0" err="1" smtClean="0">
                <a:solidFill>
                  <a:schemeClr val="tx1"/>
                </a:solidFill>
              </a:rPr>
              <a:t>Ingress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Resource</a:t>
            </a:r>
            <a:r>
              <a:rPr lang="es-ES" sz="800" baseline="-25000" dirty="0" err="1" smtClean="0">
                <a:solidFill>
                  <a:schemeClr val="tx1"/>
                </a:solidFill>
              </a:rPr>
              <a:t>n</a:t>
            </a:r>
            <a:endParaRPr lang="es-ES" sz="800" baseline="-25000" dirty="0">
              <a:solidFill>
                <a:schemeClr val="tx1"/>
              </a:solidFill>
            </a:endParaRPr>
          </a:p>
        </p:txBody>
      </p:sp>
      <p:sp>
        <p:nvSpPr>
          <p:cNvPr id="164" name="Rectángulo redondeado 163"/>
          <p:cNvSpPr/>
          <p:nvPr/>
        </p:nvSpPr>
        <p:spPr>
          <a:xfrm>
            <a:off x="4872898" y="3910659"/>
            <a:ext cx="972868" cy="238421"/>
          </a:xfrm>
          <a:prstGeom prst="roundRect">
            <a:avLst>
              <a:gd name="adj" fmla="val 6016"/>
            </a:avLst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sz="800" dirty="0" smtClean="0">
                <a:solidFill>
                  <a:schemeClr val="tx1"/>
                </a:solidFill>
              </a:rPr>
              <a:t>Call NodePort </a:t>
            </a:r>
            <a:r>
              <a:rPr lang="es-ES" sz="800" dirty="0" err="1" smtClean="0">
                <a:solidFill>
                  <a:schemeClr val="tx1"/>
                </a:solidFill>
              </a:rPr>
              <a:t>or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ClusterIP</a:t>
            </a:r>
            <a:r>
              <a:rPr lang="es-ES" sz="800" dirty="0" smtClean="0">
                <a:solidFill>
                  <a:schemeClr val="tx1"/>
                </a:solidFill>
              </a:rPr>
              <a:t> to </a:t>
            </a:r>
            <a:r>
              <a:rPr lang="es-ES" sz="800" dirty="0" err="1" smtClean="0">
                <a:solidFill>
                  <a:schemeClr val="tx1"/>
                </a:solidFill>
              </a:rPr>
              <a:t>Pods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167" name="Rectángulo redondeado 166"/>
          <p:cNvSpPr/>
          <p:nvPr/>
        </p:nvSpPr>
        <p:spPr>
          <a:xfrm>
            <a:off x="4644008" y="1916832"/>
            <a:ext cx="2448000" cy="1907998"/>
          </a:xfrm>
          <a:prstGeom prst="roundRect">
            <a:avLst>
              <a:gd name="adj" fmla="val 6016"/>
            </a:avLst>
          </a:prstGeom>
          <a:noFill/>
          <a:ln w="3175" cap="rnd" cmpd="sng">
            <a:solidFill>
              <a:schemeClr val="tx1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sz="800" dirty="0" err="1" smtClean="0">
                <a:solidFill>
                  <a:schemeClr val="tx1"/>
                </a:solidFill>
              </a:rPr>
              <a:t>Namespace</a:t>
            </a:r>
            <a:r>
              <a:rPr lang="es-ES" sz="800" baseline="-25000" dirty="0" err="1" smtClean="0">
                <a:solidFill>
                  <a:schemeClr val="tx1"/>
                </a:solidFill>
              </a:rPr>
              <a:t>A</a:t>
            </a:r>
            <a:endParaRPr lang="es-ES" sz="800" baseline="-25000" dirty="0">
              <a:solidFill>
                <a:schemeClr val="tx1"/>
              </a:solidFill>
            </a:endParaRPr>
          </a:p>
        </p:txBody>
      </p:sp>
      <p:sp>
        <p:nvSpPr>
          <p:cNvPr id="169" name="Rectángulo redondeado 168"/>
          <p:cNvSpPr/>
          <p:nvPr/>
        </p:nvSpPr>
        <p:spPr>
          <a:xfrm>
            <a:off x="3795600" y="1720777"/>
            <a:ext cx="576000" cy="874967"/>
          </a:xfrm>
          <a:prstGeom prst="roundRect">
            <a:avLst>
              <a:gd name="adj" fmla="val 6016"/>
            </a:avLst>
          </a:prstGeom>
          <a:noFill/>
          <a:ln w="3175" cap="rnd" cmpd="sng">
            <a:solidFill>
              <a:schemeClr val="tx1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3600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dirty="0" err="1" smtClean="0">
                <a:solidFill>
                  <a:schemeClr val="tx1"/>
                </a:solidFill>
              </a:rPr>
              <a:t>Namespace</a:t>
            </a:r>
            <a:r>
              <a:rPr lang="es-ES" sz="800" baseline="-25000" dirty="0" err="1">
                <a:solidFill>
                  <a:schemeClr val="tx1"/>
                </a:solidFill>
              </a:rPr>
              <a:t>A</a:t>
            </a:r>
            <a:endParaRPr lang="es-ES" sz="800" baseline="-25000" dirty="0">
              <a:solidFill>
                <a:schemeClr val="tx1"/>
              </a:solidFill>
            </a:endParaRPr>
          </a:p>
        </p:txBody>
      </p:sp>
      <p:sp>
        <p:nvSpPr>
          <p:cNvPr id="93" name="Rectángulo redondeado 92"/>
          <p:cNvSpPr/>
          <p:nvPr/>
        </p:nvSpPr>
        <p:spPr>
          <a:xfrm>
            <a:off x="6482293" y="2236254"/>
            <a:ext cx="465053" cy="540001"/>
          </a:xfrm>
          <a:prstGeom prst="roundRect">
            <a:avLst>
              <a:gd name="adj" fmla="val 8040"/>
            </a:avLst>
          </a:prstGeom>
          <a:solidFill>
            <a:schemeClr val="bg2">
              <a:lumMod val="75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Docker</a:t>
            </a:r>
            <a:r>
              <a:rPr lang="es-ES" sz="800" baseline="-25000" dirty="0" smtClean="0">
                <a:solidFill>
                  <a:schemeClr val="tx1"/>
                </a:solidFill>
              </a:rPr>
              <a:t>1</a:t>
            </a:r>
            <a:endParaRPr lang="es-ES" sz="800" baseline="-25000" dirty="0">
              <a:solidFill>
                <a:schemeClr val="tx1"/>
              </a:solidFill>
            </a:endParaRPr>
          </a:p>
        </p:txBody>
      </p:sp>
      <p:sp>
        <p:nvSpPr>
          <p:cNvPr id="94" name="Rectángulo 93"/>
          <p:cNvSpPr/>
          <p:nvPr/>
        </p:nvSpPr>
        <p:spPr>
          <a:xfrm>
            <a:off x="6513368" y="2551249"/>
            <a:ext cx="397079" cy="123111"/>
          </a:xfrm>
          <a:prstGeom prst="rect">
            <a:avLst/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_tradnl" sz="800" dirty="0" smtClean="0">
                <a:solidFill>
                  <a:schemeClr val="tx1"/>
                </a:solidFill>
              </a:rPr>
              <a:t>(hello-v1)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96" name="Rectángulo redondeado 95"/>
          <p:cNvSpPr/>
          <p:nvPr/>
        </p:nvSpPr>
        <p:spPr>
          <a:xfrm rot="16200000">
            <a:off x="6055331" y="3302971"/>
            <a:ext cx="540000" cy="215996"/>
          </a:xfrm>
          <a:prstGeom prst="roundRect">
            <a:avLst>
              <a:gd name="adj" fmla="val 8040"/>
            </a:avLst>
          </a:prstGeom>
          <a:solidFill>
            <a:srgbClr val="FF0000"/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dirty="0" err="1" smtClean="0">
                <a:solidFill>
                  <a:srgbClr val="FFFFFF"/>
                </a:solidFill>
              </a:rPr>
              <a:t>Sidecar</a:t>
            </a:r>
            <a:r>
              <a:rPr lang="es-ES" sz="800" baseline="-25000" dirty="0" err="1">
                <a:solidFill>
                  <a:srgbClr val="FFFFFF"/>
                </a:solidFill>
              </a:rPr>
              <a:t>y</a:t>
            </a:r>
            <a:endParaRPr lang="es-ES" sz="800" baseline="-25000" dirty="0">
              <a:solidFill>
                <a:srgbClr val="FFFFFF"/>
              </a:solidFill>
            </a:endParaRPr>
          </a:p>
        </p:txBody>
      </p:sp>
      <p:sp>
        <p:nvSpPr>
          <p:cNvPr id="97" name="Elipse 96"/>
          <p:cNvSpPr>
            <a:spLocks noChangeAspect="1"/>
          </p:cNvSpPr>
          <p:nvPr/>
        </p:nvSpPr>
        <p:spPr>
          <a:xfrm>
            <a:off x="6012160" y="3954344"/>
            <a:ext cx="215997" cy="215997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b="1" dirty="0"/>
              <a:t>4</a:t>
            </a:r>
          </a:p>
        </p:txBody>
      </p:sp>
      <p:cxnSp>
        <p:nvCxnSpPr>
          <p:cNvPr id="100" name="Conector recto 99"/>
          <p:cNvCxnSpPr>
            <a:stCxn id="96" idx="1"/>
            <a:endCxn id="97" idx="7"/>
          </p:cNvCxnSpPr>
          <p:nvPr/>
        </p:nvCxnSpPr>
        <p:spPr>
          <a:xfrm flipH="1">
            <a:off x="6196525" y="3680969"/>
            <a:ext cx="128806" cy="305007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sysDot"/>
            <a:headEnd type="arrow" w="sm" len="sm"/>
            <a:tailEnd type="none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03" name="Rectángulo redondeado 102"/>
          <p:cNvSpPr/>
          <p:nvPr/>
        </p:nvSpPr>
        <p:spPr>
          <a:xfrm>
            <a:off x="6253653" y="3933056"/>
            <a:ext cx="633208" cy="238421"/>
          </a:xfrm>
          <a:prstGeom prst="roundRect">
            <a:avLst>
              <a:gd name="adj" fmla="val 6016"/>
            </a:avLst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sz="800" dirty="0" err="1" smtClean="0">
                <a:solidFill>
                  <a:schemeClr val="tx1"/>
                </a:solidFill>
              </a:rPr>
              <a:t>Container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Patterns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104" name="Rectángulo 103"/>
          <p:cNvSpPr/>
          <p:nvPr/>
        </p:nvSpPr>
        <p:spPr>
          <a:xfrm>
            <a:off x="2969268" y="3356992"/>
            <a:ext cx="722660" cy="323999"/>
          </a:xfrm>
          <a:prstGeom prst="rect">
            <a:avLst/>
          </a:prstGeom>
          <a:solidFill>
            <a:srgbClr val="FF0000"/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t"/>
          <a:lstStyle/>
          <a:p>
            <a:pPr algn="ctr"/>
            <a:r>
              <a:rPr lang="es-ES_tradnl" sz="800" dirty="0" err="1" smtClean="0">
                <a:solidFill>
                  <a:srgbClr val="FFFFFF"/>
                </a:solidFill>
              </a:rPr>
              <a:t>AuthN</a:t>
            </a:r>
            <a:r>
              <a:rPr lang="es-ES_tradnl" sz="800" dirty="0">
                <a:solidFill>
                  <a:srgbClr val="FFFFFF"/>
                </a:solidFill>
              </a:rPr>
              <a:t> </a:t>
            </a:r>
            <a:r>
              <a:rPr lang="es-ES_tradnl" sz="800" dirty="0" smtClean="0">
                <a:solidFill>
                  <a:srgbClr val="FFFFFF"/>
                </a:solidFill>
              </a:rPr>
              <a:t>+ </a:t>
            </a:r>
            <a:r>
              <a:rPr lang="es-ES_tradnl" sz="800" dirty="0" err="1" smtClean="0">
                <a:solidFill>
                  <a:srgbClr val="FFFFFF"/>
                </a:solidFill>
              </a:rPr>
              <a:t>AuthZ</a:t>
            </a:r>
            <a:r>
              <a:rPr lang="es-ES_tradnl" sz="800" dirty="0" smtClean="0">
                <a:solidFill>
                  <a:srgbClr val="FFFFFF"/>
                </a:solidFill>
              </a:rPr>
              <a:t> </a:t>
            </a:r>
          </a:p>
          <a:p>
            <a:pPr algn="ctr"/>
            <a:r>
              <a:rPr lang="es-ES_tradnl" sz="800" dirty="0" smtClean="0">
                <a:solidFill>
                  <a:srgbClr val="FFFFFF"/>
                </a:solidFill>
              </a:rPr>
              <a:t>Service</a:t>
            </a:r>
            <a:endParaRPr lang="en-GB" sz="800" dirty="0">
              <a:solidFill>
                <a:srgbClr val="FFFFFF"/>
              </a:solidFill>
            </a:endParaRPr>
          </a:p>
        </p:txBody>
      </p:sp>
      <p:sp>
        <p:nvSpPr>
          <p:cNvPr id="105" name="Elipse 104"/>
          <p:cNvSpPr>
            <a:spLocks noChangeAspect="1"/>
          </p:cNvSpPr>
          <p:nvPr/>
        </p:nvSpPr>
        <p:spPr>
          <a:xfrm>
            <a:off x="1799753" y="3877977"/>
            <a:ext cx="215997" cy="215997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b="1" dirty="0" smtClean="0"/>
              <a:t>5</a:t>
            </a:r>
            <a:endParaRPr lang="en-US" sz="1000" b="1" dirty="0"/>
          </a:p>
        </p:txBody>
      </p:sp>
      <p:cxnSp>
        <p:nvCxnSpPr>
          <p:cNvPr id="106" name="Conector recto 105"/>
          <p:cNvCxnSpPr>
            <a:stCxn id="104" idx="1"/>
            <a:endCxn id="105" idx="7"/>
          </p:cNvCxnSpPr>
          <p:nvPr/>
        </p:nvCxnSpPr>
        <p:spPr>
          <a:xfrm flipH="1">
            <a:off x="1984118" y="3518992"/>
            <a:ext cx="985150" cy="390617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sysDot"/>
            <a:headEnd type="arrow" w="sm" len="sm"/>
            <a:tailEnd type="none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10" name="Rectángulo redondeado 109"/>
          <p:cNvSpPr/>
          <p:nvPr/>
        </p:nvSpPr>
        <p:spPr>
          <a:xfrm>
            <a:off x="996471" y="3866765"/>
            <a:ext cx="839225" cy="238421"/>
          </a:xfrm>
          <a:prstGeom prst="roundRect">
            <a:avLst>
              <a:gd name="adj" fmla="val 6016"/>
            </a:avLst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sz="800" dirty="0" smtClean="0">
                <a:solidFill>
                  <a:schemeClr val="tx1"/>
                </a:solidFill>
              </a:rPr>
              <a:t>“</a:t>
            </a:r>
            <a:r>
              <a:rPr lang="es-ES" sz="800" dirty="0" err="1" smtClean="0">
                <a:solidFill>
                  <a:schemeClr val="tx1"/>
                </a:solidFill>
              </a:rPr>
              <a:t>Identity-based</a:t>
            </a:r>
            <a:r>
              <a:rPr lang="es-ES" sz="800" dirty="0" smtClean="0">
                <a:solidFill>
                  <a:schemeClr val="tx1"/>
                </a:solidFill>
              </a:rPr>
              <a:t> Security” </a:t>
            </a:r>
            <a:r>
              <a:rPr lang="es-ES" sz="800" dirty="0" err="1" smtClean="0">
                <a:solidFill>
                  <a:schemeClr val="tx1"/>
                </a:solidFill>
              </a:rPr>
              <a:t>strategy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153" name="Rectángulo redondeado 152"/>
          <p:cNvSpPr/>
          <p:nvPr/>
        </p:nvSpPr>
        <p:spPr>
          <a:xfrm>
            <a:off x="2894569" y="1720776"/>
            <a:ext cx="861379" cy="2432703"/>
          </a:xfrm>
          <a:prstGeom prst="roundRect">
            <a:avLst>
              <a:gd name="adj" fmla="val 6016"/>
            </a:avLst>
          </a:prstGeom>
          <a:noFill/>
          <a:ln w="3175" cap="rnd" cmpd="sng">
            <a:solidFill>
              <a:schemeClr val="tx1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dirty="0" err="1" smtClean="0">
                <a:solidFill>
                  <a:schemeClr val="tx1"/>
                </a:solidFill>
              </a:rPr>
              <a:t>Namespace</a:t>
            </a:r>
            <a:r>
              <a:rPr lang="es-ES" sz="800" baseline="-25000" dirty="0" err="1" smtClean="0">
                <a:solidFill>
                  <a:schemeClr val="tx1"/>
                </a:solidFill>
              </a:rPr>
              <a:t>secure</a:t>
            </a:r>
            <a:endParaRPr lang="es-ES" sz="800" baseline="-25000" dirty="0">
              <a:solidFill>
                <a:schemeClr val="tx1"/>
              </a:solidFill>
            </a:endParaRPr>
          </a:p>
        </p:txBody>
      </p:sp>
      <p:sp>
        <p:nvSpPr>
          <p:cNvPr id="117" name="CuadroTexto 116"/>
          <p:cNvSpPr txBox="1"/>
          <p:nvPr/>
        </p:nvSpPr>
        <p:spPr>
          <a:xfrm>
            <a:off x="649608" y="2445885"/>
            <a:ext cx="1522953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s-ES_tradnl" sz="600" dirty="0" smtClean="0">
                <a:latin typeface="Consolas"/>
                <a:cs typeface="Consolas"/>
              </a:rPr>
              <a:t>http://&lt;</a:t>
            </a:r>
            <a:r>
              <a:rPr lang="es-ES_tradnl" sz="600" dirty="0" err="1" smtClean="0">
                <a:latin typeface="Consolas"/>
                <a:cs typeface="Consolas"/>
              </a:rPr>
              <a:t>PublicIP</a:t>
            </a:r>
            <a:r>
              <a:rPr lang="es-ES_tradnl" sz="600" dirty="0" smtClean="0">
                <a:latin typeface="Consolas"/>
                <a:cs typeface="Consolas"/>
              </a:rPr>
              <a:t>&gt;:&lt;</a:t>
            </a:r>
            <a:r>
              <a:rPr lang="es-ES_tradnl" sz="600" dirty="0" err="1" smtClean="0">
                <a:latin typeface="Consolas"/>
                <a:cs typeface="Consolas"/>
              </a:rPr>
              <a:t>PublicPort</a:t>
            </a:r>
            <a:r>
              <a:rPr lang="es-ES_tradnl" sz="600" dirty="0" smtClean="0">
                <a:latin typeface="Consolas"/>
                <a:cs typeface="Consolas"/>
              </a:rPr>
              <a:t>&gt;/</a:t>
            </a:r>
            <a:r>
              <a:rPr lang="es-ES_tradnl" sz="600" dirty="0" err="1" smtClean="0">
                <a:latin typeface="Consolas"/>
                <a:cs typeface="Consolas"/>
              </a:rPr>
              <a:t>hello</a:t>
            </a:r>
            <a:endParaRPr lang="es-ES" sz="600" baseline="-25000" dirty="0">
              <a:latin typeface="Consolas"/>
              <a:cs typeface="Consolas"/>
            </a:endParaRPr>
          </a:p>
        </p:txBody>
      </p:sp>
      <p:sp>
        <p:nvSpPr>
          <p:cNvPr id="119" name="Elipse 118"/>
          <p:cNvSpPr>
            <a:spLocks noChangeAspect="1"/>
          </p:cNvSpPr>
          <p:nvPr/>
        </p:nvSpPr>
        <p:spPr>
          <a:xfrm>
            <a:off x="2015750" y="2955581"/>
            <a:ext cx="215997" cy="215997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b="1" dirty="0"/>
              <a:t>7</a:t>
            </a:r>
          </a:p>
        </p:txBody>
      </p:sp>
      <p:cxnSp>
        <p:nvCxnSpPr>
          <p:cNvPr id="123" name="Conector recto 122"/>
          <p:cNvCxnSpPr>
            <a:stCxn id="109" idx="4"/>
            <a:endCxn id="119" idx="7"/>
          </p:cNvCxnSpPr>
          <p:nvPr/>
        </p:nvCxnSpPr>
        <p:spPr>
          <a:xfrm flipH="1">
            <a:off x="2200115" y="2683404"/>
            <a:ext cx="191717" cy="303809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sysDot"/>
            <a:headEnd type="arrow" w="sm" len="sm"/>
            <a:tailEnd type="none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24" name="Rectángulo redondeado 123"/>
          <p:cNvSpPr/>
          <p:nvPr/>
        </p:nvSpPr>
        <p:spPr>
          <a:xfrm>
            <a:off x="1547664" y="3190579"/>
            <a:ext cx="1008113" cy="238421"/>
          </a:xfrm>
          <a:prstGeom prst="roundRect">
            <a:avLst>
              <a:gd name="adj" fmla="val 6016"/>
            </a:avLst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sz="800" dirty="0" smtClean="0">
                <a:solidFill>
                  <a:schemeClr val="tx1"/>
                </a:solidFill>
              </a:rPr>
              <a:t>TLS Pass-</a:t>
            </a:r>
            <a:r>
              <a:rPr lang="es-ES" sz="800" dirty="0" err="1" smtClean="0">
                <a:solidFill>
                  <a:schemeClr val="tx1"/>
                </a:solidFill>
              </a:rPr>
              <a:t>through</a:t>
            </a:r>
            <a:r>
              <a:rPr lang="es-ES" sz="800" dirty="0" smtClean="0">
                <a:solidFill>
                  <a:schemeClr val="tx1"/>
                </a:solidFill>
              </a:rPr>
              <a:t> and </a:t>
            </a:r>
            <a:r>
              <a:rPr lang="es-ES" sz="800" dirty="0" err="1" smtClean="0">
                <a:solidFill>
                  <a:schemeClr val="tx1"/>
                </a:solidFill>
              </a:rPr>
              <a:t>Termination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config</a:t>
            </a:r>
            <a:r>
              <a:rPr lang="es-ES" sz="800" dirty="0" smtClean="0">
                <a:solidFill>
                  <a:schemeClr val="tx1"/>
                </a:solidFill>
              </a:rPr>
              <a:t>.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175" name="Rectángulo redondeado 174"/>
          <p:cNvSpPr/>
          <p:nvPr/>
        </p:nvSpPr>
        <p:spPr>
          <a:xfrm>
            <a:off x="6387493" y="4883553"/>
            <a:ext cx="2432979" cy="1425551"/>
          </a:xfrm>
          <a:prstGeom prst="roundRect">
            <a:avLst>
              <a:gd name="adj" fmla="val 6016"/>
            </a:avLst>
          </a:prstGeom>
          <a:solidFill>
            <a:schemeClr val="accent4">
              <a:lumMod val="20000"/>
              <a:lumOff val="80000"/>
            </a:schemeClr>
          </a:solidFill>
          <a:ln w="3175" cap="rnd" cmpd="sng">
            <a:noFill/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 baseline="-25000" dirty="0">
              <a:solidFill>
                <a:schemeClr val="tx1"/>
              </a:solidFill>
            </a:endParaRPr>
          </a:p>
        </p:txBody>
      </p:sp>
      <p:sp>
        <p:nvSpPr>
          <p:cNvPr id="176" name="Elipse 175"/>
          <p:cNvSpPr>
            <a:spLocks noChangeAspect="1"/>
          </p:cNvSpPr>
          <p:nvPr/>
        </p:nvSpPr>
        <p:spPr>
          <a:xfrm>
            <a:off x="6485406" y="5114031"/>
            <a:ext cx="215997" cy="215997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b="1" dirty="0"/>
              <a:t>7</a:t>
            </a:r>
          </a:p>
        </p:txBody>
      </p:sp>
      <p:sp>
        <p:nvSpPr>
          <p:cNvPr id="177" name="Rectángulo redondeado 176"/>
          <p:cNvSpPr/>
          <p:nvPr/>
        </p:nvSpPr>
        <p:spPr>
          <a:xfrm>
            <a:off x="6744193" y="4934071"/>
            <a:ext cx="1979998" cy="540000"/>
          </a:xfrm>
          <a:prstGeom prst="roundRect">
            <a:avLst>
              <a:gd name="adj" fmla="val 6016"/>
            </a:avLst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sz="800" dirty="0" err="1" smtClean="0">
                <a:solidFill>
                  <a:schemeClr val="tx1"/>
                </a:solidFill>
              </a:rPr>
              <a:t>The</a:t>
            </a:r>
            <a:r>
              <a:rPr lang="es-ES" sz="800" dirty="0" smtClean="0">
                <a:solidFill>
                  <a:schemeClr val="tx1"/>
                </a:solidFill>
              </a:rPr>
              <a:t> TLS </a:t>
            </a:r>
            <a:r>
              <a:rPr lang="es-ES" sz="800" dirty="0" err="1" smtClean="0">
                <a:solidFill>
                  <a:schemeClr val="tx1"/>
                </a:solidFill>
              </a:rPr>
              <a:t>termination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should</a:t>
            </a:r>
            <a:r>
              <a:rPr lang="es-ES" sz="800" dirty="0" smtClean="0">
                <a:solidFill>
                  <a:schemeClr val="tx1"/>
                </a:solidFill>
              </a:rPr>
              <a:t> be </a:t>
            </a:r>
            <a:r>
              <a:rPr lang="es-ES" sz="800" dirty="0" err="1" smtClean="0">
                <a:solidFill>
                  <a:schemeClr val="tx1"/>
                </a:solidFill>
              </a:rPr>
              <a:t>configured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properly</a:t>
            </a:r>
            <a:r>
              <a:rPr lang="es-ES" sz="800" dirty="0" smtClean="0">
                <a:solidFill>
                  <a:schemeClr val="tx1"/>
                </a:solidFill>
              </a:rPr>
              <a:t> in </a:t>
            </a:r>
            <a:r>
              <a:rPr lang="es-ES" sz="800" dirty="0" err="1" smtClean="0">
                <a:solidFill>
                  <a:schemeClr val="tx1"/>
                </a:solidFill>
              </a:rPr>
              <a:t>order</a:t>
            </a:r>
            <a:r>
              <a:rPr lang="es-ES" sz="800" dirty="0" smtClean="0">
                <a:solidFill>
                  <a:schemeClr val="tx1"/>
                </a:solidFill>
              </a:rPr>
              <a:t> to be </a:t>
            </a:r>
            <a:r>
              <a:rPr lang="es-ES" sz="800" dirty="0" err="1" smtClean="0">
                <a:solidFill>
                  <a:schemeClr val="tx1"/>
                </a:solidFill>
              </a:rPr>
              <a:t>managed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dynamically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for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the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Ingress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Controller</a:t>
            </a:r>
            <a:r>
              <a:rPr lang="es-ES" sz="800" dirty="0" smtClean="0">
                <a:solidFill>
                  <a:schemeClr val="tx1"/>
                </a:solidFill>
              </a:rPr>
              <a:t>. </a:t>
            </a:r>
            <a:r>
              <a:rPr lang="es-ES" sz="800" dirty="0" err="1" smtClean="0">
                <a:solidFill>
                  <a:schemeClr val="tx1"/>
                </a:solidFill>
              </a:rPr>
              <a:t>It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means</a:t>
            </a:r>
            <a:r>
              <a:rPr lang="es-ES" sz="800" dirty="0" smtClean="0">
                <a:solidFill>
                  <a:schemeClr val="tx1"/>
                </a:solidFill>
              </a:rPr>
              <a:t> to </a:t>
            </a:r>
            <a:r>
              <a:rPr lang="es-ES" sz="800" dirty="0" err="1" smtClean="0">
                <a:solidFill>
                  <a:schemeClr val="tx1"/>
                </a:solidFill>
              </a:rPr>
              <a:t>manage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the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lifecycle</a:t>
            </a:r>
            <a:r>
              <a:rPr lang="es-ES" sz="800" dirty="0" smtClean="0">
                <a:solidFill>
                  <a:schemeClr val="tx1"/>
                </a:solidFill>
              </a:rPr>
              <a:t> of </a:t>
            </a:r>
            <a:r>
              <a:rPr lang="es-ES" sz="800" dirty="0" err="1" smtClean="0">
                <a:solidFill>
                  <a:schemeClr val="tx1"/>
                </a:solidFill>
              </a:rPr>
              <a:t>the</a:t>
            </a:r>
            <a:r>
              <a:rPr lang="es-ES" sz="800" dirty="0" smtClean="0">
                <a:solidFill>
                  <a:schemeClr val="tx1"/>
                </a:solidFill>
              </a:rPr>
              <a:t> TLS </a:t>
            </a:r>
            <a:r>
              <a:rPr lang="es-ES" sz="800" dirty="0" err="1" smtClean="0">
                <a:solidFill>
                  <a:schemeClr val="tx1"/>
                </a:solidFill>
              </a:rPr>
              <a:t>Certs</a:t>
            </a:r>
            <a:r>
              <a:rPr lang="es-ES" sz="800" dirty="0" smtClean="0">
                <a:solidFill>
                  <a:schemeClr val="tx1"/>
                </a:solidFill>
              </a:rPr>
              <a:t>. 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178" name="Elipse 177"/>
          <p:cNvSpPr>
            <a:spLocks noChangeAspect="1"/>
          </p:cNvSpPr>
          <p:nvPr/>
        </p:nvSpPr>
        <p:spPr>
          <a:xfrm>
            <a:off x="6493394" y="5726159"/>
            <a:ext cx="215997" cy="215997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b="1" dirty="0" smtClean="0"/>
              <a:t>4</a:t>
            </a:r>
            <a:endParaRPr lang="en-US" sz="1000" b="1" dirty="0"/>
          </a:p>
        </p:txBody>
      </p:sp>
      <p:sp>
        <p:nvSpPr>
          <p:cNvPr id="179" name="Rectángulo redondeado 178"/>
          <p:cNvSpPr/>
          <p:nvPr/>
        </p:nvSpPr>
        <p:spPr>
          <a:xfrm>
            <a:off x="6744194" y="5486832"/>
            <a:ext cx="1979998" cy="743340"/>
          </a:xfrm>
          <a:prstGeom prst="roundRect">
            <a:avLst>
              <a:gd name="adj" fmla="val 6016"/>
            </a:avLst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sz="800" dirty="0" err="1" smtClean="0">
                <a:solidFill>
                  <a:schemeClr val="tx1"/>
                </a:solidFill>
              </a:rPr>
              <a:t>The</a:t>
            </a:r>
            <a:r>
              <a:rPr lang="es-ES" sz="800" dirty="0" smtClean="0">
                <a:solidFill>
                  <a:schemeClr val="tx1"/>
                </a:solidFill>
              </a:rPr>
              <a:t> Sidecar </a:t>
            </a:r>
            <a:r>
              <a:rPr lang="es-ES" sz="800" dirty="0" err="1" smtClean="0">
                <a:solidFill>
                  <a:schemeClr val="tx1"/>
                </a:solidFill>
              </a:rPr>
              <a:t>assures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>
                <a:solidFill>
                  <a:schemeClr val="tx1"/>
                </a:solidFill>
              </a:rPr>
              <a:t>End-to-</a:t>
            </a:r>
            <a:r>
              <a:rPr lang="es-ES" sz="800" dirty="0" err="1">
                <a:solidFill>
                  <a:schemeClr val="tx1"/>
                </a:solidFill>
              </a:rPr>
              <a:t>end</a:t>
            </a:r>
            <a:r>
              <a:rPr lang="es-ES" sz="800" dirty="0">
                <a:solidFill>
                  <a:schemeClr val="tx1"/>
                </a:solidFill>
              </a:rPr>
              <a:t> TLS </a:t>
            </a:r>
            <a:r>
              <a:rPr lang="es-ES" sz="800" dirty="0" err="1">
                <a:solidFill>
                  <a:schemeClr val="tx1"/>
                </a:solidFill>
              </a:rPr>
              <a:t>communication</a:t>
            </a:r>
            <a:r>
              <a:rPr lang="es-ES" sz="800" dirty="0">
                <a:solidFill>
                  <a:schemeClr val="tx1"/>
                </a:solidFill>
              </a:rPr>
              <a:t> </a:t>
            </a:r>
            <a:r>
              <a:rPr lang="es-ES" sz="800" dirty="0" smtClean="0">
                <a:solidFill>
                  <a:schemeClr val="tx1"/>
                </a:solidFill>
              </a:rPr>
              <a:t>(</a:t>
            </a:r>
            <a:r>
              <a:rPr lang="es-ES" sz="800" dirty="0" err="1" smtClean="0">
                <a:solidFill>
                  <a:schemeClr val="tx1"/>
                </a:solidFill>
              </a:rPr>
              <a:t>between</a:t>
            </a:r>
            <a:r>
              <a:rPr lang="es-ES" sz="800" dirty="0" smtClean="0">
                <a:solidFill>
                  <a:schemeClr val="tx1"/>
                </a:solidFill>
              </a:rPr>
              <a:t> API/Microservice and </a:t>
            </a:r>
            <a:r>
              <a:rPr lang="es-ES" sz="800" dirty="0" err="1" smtClean="0">
                <a:solidFill>
                  <a:schemeClr val="tx1"/>
                </a:solidFill>
              </a:rPr>
              <a:t>Edge</a:t>
            </a:r>
            <a:r>
              <a:rPr lang="es-ES" sz="800" dirty="0" smtClean="0">
                <a:solidFill>
                  <a:schemeClr val="tx1"/>
                </a:solidFill>
              </a:rPr>
              <a:t> Proxy </a:t>
            </a:r>
            <a:r>
              <a:rPr lang="es-ES" sz="800" dirty="0" err="1" smtClean="0">
                <a:solidFill>
                  <a:schemeClr val="tx1"/>
                </a:solidFill>
              </a:rPr>
              <a:t>through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Ingress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Controller</a:t>
            </a:r>
            <a:r>
              <a:rPr lang="es-ES" sz="800" dirty="0" smtClean="0">
                <a:solidFill>
                  <a:schemeClr val="tx1"/>
                </a:solidFill>
              </a:rPr>
              <a:t>). </a:t>
            </a:r>
            <a:r>
              <a:rPr lang="es-ES" sz="800" dirty="0" err="1" smtClean="0">
                <a:solidFill>
                  <a:schemeClr val="tx1"/>
                </a:solidFill>
              </a:rPr>
              <a:t>Additionally</a:t>
            </a:r>
            <a:r>
              <a:rPr lang="es-ES" sz="800" dirty="0" smtClean="0">
                <a:solidFill>
                  <a:schemeClr val="tx1"/>
                </a:solidFill>
              </a:rPr>
              <a:t>, Sidecar </a:t>
            </a:r>
            <a:r>
              <a:rPr lang="es-ES" sz="800" dirty="0" err="1" smtClean="0">
                <a:solidFill>
                  <a:schemeClr val="tx1"/>
                </a:solidFill>
              </a:rPr>
              <a:t>manages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the</a:t>
            </a:r>
            <a:r>
              <a:rPr lang="es-ES" sz="800" dirty="0" smtClean="0">
                <a:solidFill>
                  <a:schemeClr val="tx1"/>
                </a:solidFill>
              </a:rPr>
              <a:t> TLS </a:t>
            </a:r>
            <a:r>
              <a:rPr lang="es-ES" sz="800" dirty="0" err="1" smtClean="0">
                <a:solidFill>
                  <a:schemeClr val="tx1"/>
                </a:solidFill>
              </a:rPr>
              <a:t>Certificate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Lifecycle</a:t>
            </a:r>
            <a:r>
              <a:rPr lang="es-ES" sz="800" dirty="0" smtClean="0">
                <a:solidFill>
                  <a:schemeClr val="tx1"/>
                </a:solidFill>
              </a:rPr>
              <a:t> (</a:t>
            </a:r>
            <a:r>
              <a:rPr lang="es-ES" sz="800" dirty="0" err="1" smtClean="0">
                <a:solidFill>
                  <a:schemeClr val="tx1"/>
                </a:solidFill>
              </a:rPr>
              <a:t>revocation</a:t>
            </a:r>
            <a:r>
              <a:rPr lang="es-ES" sz="800" dirty="0" smtClean="0">
                <a:solidFill>
                  <a:schemeClr val="tx1"/>
                </a:solidFill>
              </a:rPr>
              <a:t>, </a:t>
            </a:r>
            <a:r>
              <a:rPr lang="es-ES" sz="800" dirty="0" err="1" smtClean="0">
                <a:solidFill>
                  <a:schemeClr val="tx1"/>
                </a:solidFill>
              </a:rPr>
              <a:t>renewal</a:t>
            </a:r>
            <a:r>
              <a:rPr lang="es-ES" sz="800" dirty="0" smtClean="0">
                <a:solidFill>
                  <a:schemeClr val="tx1"/>
                </a:solidFill>
              </a:rPr>
              <a:t>, </a:t>
            </a:r>
            <a:r>
              <a:rPr lang="es-ES" sz="800" dirty="0" err="1" smtClean="0">
                <a:solidFill>
                  <a:schemeClr val="tx1"/>
                </a:solidFill>
              </a:rPr>
              <a:t>validations</a:t>
            </a:r>
            <a:r>
              <a:rPr lang="es-ES" sz="800" dirty="0" smtClean="0">
                <a:solidFill>
                  <a:schemeClr val="tx1"/>
                </a:solidFill>
              </a:rPr>
              <a:t>, etc.)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183" name="Rectángulo redondeado 182"/>
          <p:cNvSpPr/>
          <p:nvPr/>
        </p:nvSpPr>
        <p:spPr>
          <a:xfrm>
            <a:off x="6482293" y="4646713"/>
            <a:ext cx="2241898" cy="238421"/>
          </a:xfrm>
          <a:prstGeom prst="roundRect">
            <a:avLst>
              <a:gd name="adj" fmla="val 6016"/>
            </a:avLst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b="1" dirty="0" err="1" smtClean="0">
                <a:solidFill>
                  <a:schemeClr val="tx1"/>
                </a:solidFill>
              </a:rPr>
              <a:t>Secure</a:t>
            </a:r>
            <a:r>
              <a:rPr lang="es-ES" sz="800" b="1" dirty="0" smtClean="0">
                <a:solidFill>
                  <a:schemeClr val="tx1"/>
                </a:solidFill>
              </a:rPr>
              <a:t> </a:t>
            </a:r>
            <a:r>
              <a:rPr lang="es-ES" sz="800" b="1" dirty="0" err="1" smtClean="0">
                <a:solidFill>
                  <a:schemeClr val="tx1"/>
                </a:solidFill>
              </a:rPr>
              <a:t>Traffic</a:t>
            </a:r>
            <a:r>
              <a:rPr lang="es-ES" sz="800" b="1" dirty="0" smtClean="0">
                <a:solidFill>
                  <a:schemeClr val="tx1"/>
                </a:solidFill>
              </a:rPr>
              <a:t> Management (L3/L4 Firewall)</a:t>
            </a:r>
            <a:endParaRPr lang="es-ES" sz="800" b="1" dirty="0">
              <a:solidFill>
                <a:schemeClr val="tx1"/>
              </a:solidFill>
            </a:endParaRPr>
          </a:p>
        </p:txBody>
      </p:sp>
      <p:sp>
        <p:nvSpPr>
          <p:cNvPr id="170" name="Rectángulo 169"/>
          <p:cNvSpPr/>
          <p:nvPr/>
        </p:nvSpPr>
        <p:spPr>
          <a:xfrm>
            <a:off x="3059896" y="3745087"/>
            <a:ext cx="576000" cy="215997"/>
          </a:xfrm>
          <a:prstGeom prst="rect">
            <a:avLst/>
          </a:prstGeom>
          <a:solidFill>
            <a:srgbClr val="FF0000"/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t"/>
          <a:lstStyle/>
          <a:p>
            <a:pPr algn="ctr"/>
            <a:r>
              <a:rPr lang="es-ES_tradnl" sz="800" dirty="0" err="1" smtClean="0">
                <a:solidFill>
                  <a:srgbClr val="FFFFFF"/>
                </a:solidFill>
              </a:rPr>
              <a:t>Registry</a:t>
            </a:r>
            <a:endParaRPr lang="en-GB" sz="800" dirty="0">
              <a:solidFill>
                <a:srgbClr val="FFFFFF"/>
              </a:solidFill>
            </a:endParaRPr>
          </a:p>
        </p:txBody>
      </p:sp>
      <p:sp>
        <p:nvSpPr>
          <p:cNvPr id="171" name="Elipse 170"/>
          <p:cNvSpPr>
            <a:spLocks noChangeAspect="1"/>
          </p:cNvSpPr>
          <p:nvPr/>
        </p:nvSpPr>
        <p:spPr>
          <a:xfrm>
            <a:off x="2382985" y="4228091"/>
            <a:ext cx="215997" cy="215997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b="1" dirty="0" smtClean="0"/>
              <a:t>6</a:t>
            </a:r>
            <a:endParaRPr lang="en-US" sz="1000" b="1" dirty="0"/>
          </a:p>
        </p:txBody>
      </p:sp>
      <p:sp>
        <p:nvSpPr>
          <p:cNvPr id="172" name="Rectángulo redondeado 171"/>
          <p:cNvSpPr/>
          <p:nvPr/>
        </p:nvSpPr>
        <p:spPr>
          <a:xfrm>
            <a:off x="2635582" y="4221088"/>
            <a:ext cx="640274" cy="238421"/>
          </a:xfrm>
          <a:prstGeom prst="roundRect">
            <a:avLst>
              <a:gd name="adj" fmla="val 6016"/>
            </a:avLst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sz="800" dirty="0" err="1" smtClean="0">
                <a:solidFill>
                  <a:schemeClr val="tx1"/>
                </a:solidFill>
              </a:rPr>
              <a:t>Registry</a:t>
            </a:r>
            <a:r>
              <a:rPr lang="es-ES" sz="800" dirty="0" smtClean="0">
                <a:solidFill>
                  <a:schemeClr val="tx1"/>
                </a:solidFill>
              </a:rPr>
              <a:t> and </a:t>
            </a:r>
            <a:r>
              <a:rPr lang="es-ES" sz="800" dirty="0" err="1" smtClean="0">
                <a:solidFill>
                  <a:schemeClr val="tx1"/>
                </a:solidFill>
              </a:rPr>
              <a:t>Discovery</a:t>
            </a:r>
            <a:endParaRPr lang="es-ES" sz="800" dirty="0">
              <a:solidFill>
                <a:schemeClr val="tx1"/>
              </a:solidFill>
            </a:endParaRPr>
          </a:p>
        </p:txBody>
      </p:sp>
      <p:cxnSp>
        <p:nvCxnSpPr>
          <p:cNvPr id="173" name="Conector recto 172"/>
          <p:cNvCxnSpPr>
            <a:stCxn id="170" idx="1"/>
            <a:endCxn id="171" idx="7"/>
          </p:cNvCxnSpPr>
          <p:nvPr/>
        </p:nvCxnSpPr>
        <p:spPr>
          <a:xfrm flipH="1">
            <a:off x="2567350" y="3853086"/>
            <a:ext cx="492546" cy="406637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sysDot"/>
            <a:headEnd type="arrow" w="sm" len="sm"/>
            <a:tailEnd type="none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82" name="Rectángulo redondeado 181"/>
          <p:cNvSpPr/>
          <p:nvPr/>
        </p:nvSpPr>
        <p:spPr>
          <a:xfrm>
            <a:off x="4716016" y="1940077"/>
            <a:ext cx="863999" cy="1530697"/>
          </a:xfrm>
          <a:prstGeom prst="roundRect">
            <a:avLst>
              <a:gd name="adj" fmla="val 8040"/>
            </a:avLst>
          </a:prstGeom>
          <a:solidFill>
            <a:schemeClr val="bg1">
              <a:lumMod val="7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dirty="0" err="1" smtClean="0">
                <a:solidFill>
                  <a:schemeClr val="tx1"/>
                </a:solidFill>
              </a:rPr>
              <a:t>Services</a:t>
            </a:r>
            <a:endParaRPr lang="es-ES" sz="800" baseline="-25000" dirty="0">
              <a:solidFill>
                <a:schemeClr val="tx1"/>
              </a:solidFill>
            </a:endParaRPr>
          </a:p>
        </p:txBody>
      </p:sp>
      <p:sp>
        <p:nvSpPr>
          <p:cNvPr id="79" name="Elipse 78"/>
          <p:cNvSpPr>
            <a:spLocks noChangeAspect="1"/>
          </p:cNvSpPr>
          <p:nvPr/>
        </p:nvSpPr>
        <p:spPr>
          <a:xfrm>
            <a:off x="4815432" y="2535208"/>
            <a:ext cx="209094" cy="20133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82" name="Elipse 81"/>
          <p:cNvSpPr>
            <a:spLocks noChangeAspect="1"/>
          </p:cNvSpPr>
          <p:nvPr/>
        </p:nvSpPr>
        <p:spPr>
          <a:xfrm>
            <a:off x="4811252" y="2124654"/>
            <a:ext cx="209094" cy="201335"/>
          </a:xfrm>
          <a:prstGeom prst="ellipse">
            <a:avLst/>
          </a:prstGeom>
          <a:solidFill>
            <a:schemeClr val="bg1">
              <a:lumMod val="50000"/>
            </a:schemeClr>
          </a:solidFill>
          <a:ln w="3175" cap="rnd" cmpd="sng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19" name="Elipse 18"/>
          <p:cNvSpPr>
            <a:spLocks noChangeAspect="1"/>
          </p:cNvSpPr>
          <p:nvPr/>
        </p:nvSpPr>
        <p:spPr>
          <a:xfrm>
            <a:off x="5293959" y="2130056"/>
            <a:ext cx="209094" cy="20133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23" name="Elipse 22"/>
          <p:cNvSpPr>
            <a:spLocks noChangeAspect="1"/>
          </p:cNvSpPr>
          <p:nvPr/>
        </p:nvSpPr>
        <p:spPr>
          <a:xfrm>
            <a:off x="5293959" y="2451554"/>
            <a:ext cx="209094" cy="201335"/>
          </a:xfrm>
          <a:prstGeom prst="ellipse">
            <a:avLst/>
          </a:prstGeom>
          <a:solidFill>
            <a:schemeClr val="accent5"/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240" name="Elipse 239"/>
          <p:cNvSpPr>
            <a:spLocks noChangeAspect="1"/>
          </p:cNvSpPr>
          <p:nvPr/>
        </p:nvSpPr>
        <p:spPr>
          <a:xfrm>
            <a:off x="5293959" y="2539658"/>
            <a:ext cx="209094" cy="20133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7" name="Rectángulo 6"/>
          <p:cNvSpPr/>
          <p:nvPr/>
        </p:nvSpPr>
        <p:spPr>
          <a:xfrm>
            <a:off x="4815432" y="2420888"/>
            <a:ext cx="683996" cy="340731"/>
          </a:xfrm>
          <a:prstGeom prst="rect">
            <a:avLst/>
          </a:prstGeom>
          <a:solidFill>
            <a:srgbClr val="FD8008"/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NodePort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8" name="Rectángulo 7"/>
          <p:cNvSpPr/>
          <p:nvPr/>
        </p:nvSpPr>
        <p:spPr>
          <a:xfrm>
            <a:off x="4815432" y="1986098"/>
            <a:ext cx="683996" cy="340731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 cap="rnd" cmpd="sng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ctr"/>
            <a:r>
              <a:rPr lang="es-ES" sz="800" dirty="0" smtClean="0">
                <a:solidFill>
                  <a:schemeClr val="bg1">
                    <a:lumMod val="50000"/>
                  </a:schemeClr>
                </a:solidFill>
              </a:rPr>
              <a:t>LoadBalancer</a:t>
            </a:r>
            <a:endParaRPr lang="es-E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Rectángulo 8"/>
          <p:cNvSpPr/>
          <p:nvPr/>
        </p:nvSpPr>
        <p:spPr>
          <a:xfrm>
            <a:off x="4815432" y="2852936"/>
            <a:ext cx="683996" cy="340731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 cap="rnd" cmpd="sng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ctr"/>
            <a:r>
              <a:rPr lang="es-ES" sz="800" dirty="0">
                <a:solidFill>
                  <a:schemeClr val="bg1">
                    <a:lumMod val="50000"/>
                  </a:schemeClr>
                </a:solidFill>
              </a:rPr>
              <a:t>ClusterIP</a:t>
            </a:r>
          </a:p>
        </p:txBody>
      </p:sp>
      <p:sp>
        <p:nvSpPr>
          <p:cNvPr id="144" name="CuadroTexto 143"/>
          <p:cNvSpPr txBox="1"/>
          <p:nvPr/>
        </p:nvSpPr>
        <p:spPr>
          <a:xfrm>
            <a:off x="4626502" y="2512036"/>
            <a:ext cx="158923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s-ES_tradnl" sz="600" dirty="0" smtClean="0"/>
              <a:t>Port</a:t>
            </a:r>
            <a:r>
              <a:rPr lang="es-ES_tradnl" sz="600" baseline="-25000" dirty="0" smtClean="0"/>
              <a:t>2</a:t>
            </a:r>
            <a:endParaRPr lang="es-ES" sz="600" baseline="-25000" dirty="0"/>
          </a:p>
        </p:txBody>
      </p:sp>
      <p:sp>
        <p:nvSpPr>
          <p:cNvPr id="215" name="Rectángulo 214"/>
          <p:cNvSpPr/>
          <p:nvPr/>
        </p:nvSpPr>
        <p:spPr>
          <a:xfrm>
            <a:off x="4872898" y="2585809"/>
            <a:ext cx="577080" cy="123111"/>
          </a:xfrm>
          <a:prstGeom prst="rect">
            <a:avLst/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800" dirty="0" smtClean="0">
                <a:solidFill>
                  <a:schemeClr val="tx1"/>
                </a:solidFill>
              </a:rPr>
              <a:t>(hello-svc-np)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50" name="Elipse 249"/>
          <p:cNvSpPr>
            <a:spLocks noChangeAspect="1"/>
          </p:cNvSpPr>
          <p:nvPr/>
        </p:nvSpPr>
        <p:spPr>
          <a:xfrm>
            <a:off x="4781915" y="2634673"/>
            <a:ext cx="72653" cy="73096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" name="Elipse 250"/>
          <p:cNvSpPr>
            <a:spLocks noChangeAspect="1"/>
          </p:cNvSpPr>
          <p:nvPr/>
        </p:nvSpPr>
        <p:spPr>
          <a:xfrm>
            <a:off x="4780014" y="2924944"/>
            <a:ext cx="72653" cy="73096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Elipse 251"/>
          <p:cNvSpPr>
            <a:spLocks noChangeAspect="1"/>
          </p:cNvSpPr>
          <p:nvPr/>
        </p:nvSpPr>
        <p:spPr>
          <a:xfrm>
            <a:off x="4780467" y="2482071"/>
            <a:ext cx="72653" cy="73096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4" name="Elipse 253"/>
          <p:cNvSpPr>
            <a:spLocks noChangeAspect="1"/>
          </p:cNvSpPr>
          <p:nvPr/>
        </p:nvSpPr>
        <p:spPr>
          <a:xfrm>
            <a:off x="4781915" y="2202213"/>
            <a:ext cx="72653" cy="73096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Elipse 254"/>
          <p:cNvSpPr>
            <a:spLocks noChangeAspect="1"/>
          </p:cNvSpPr>
          <p:nvPr/>
        </p:nvSpPr>
        <p:spPr>
          <a:xfrm>
            <a:off x="4781915" y="2060848"/>
            <a:ext cx="72653" cy="73096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Rectángulo 134"/>
          <p:cNvSpPr/>
          <p:nvPr/>
        </p:nvSpPr>
        <p:spPr>
          <a:xfrm>
            <a:off x="4871643" y="2175370"/>
            <a:ext cx="577080" cy="123111"/>
          </a:xfrm>
          <a:prstGeom prst="rect">
            <a:avLst/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800" dirty="0" smtClean="0">
                <a:solidFill>
                  <a:schemeClr val="bg1">
                    <a:lumMod val="50000"/>
                  </a:schemeClr>
                </a:solidFill>
              </a:rPr>
              <a:t>(hello-svc-</a:t>
            </a:r>
            <a:r>
              <a:rPr lang="en-US" sz="800" dirty="0" err="1" smtClean="0">
                <a:solidFill>
                  <a:schemeClr val="bg1">
                    <a:lumMod val="50000"/>
                  </a:schemeClr>
                </a:solidFill>
              </a:rPr>
              <a:t>lb</a:t>
            </a:r>
            <a:r>
              <a:rPr lang="en-US" sz="800" dirty="0" smtClean="0">
                <a:solidFill>
                  <a:schemeClr val="bg1">
                    <a:lumMod val="50000"/>
                  </a:schemeClr>
                </a:solidFill>
              </a:rPr>
              <a:t>)</a:t>
            </a:r>
            <a:endParaRPr 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36" name="Rectángulo 135"/>
          <p:cNvSpPr/>
          <p:nvPr/>
        </p:nvSpPr>
        <p:spPr>
          <a:xfrm>
            <a:off x="4860032" y="3034011"/>
            <a:ext cx="613080" cy="123111"/>
          </a:xfrm>
          <a:prstGeom prst="rect">
            <a:avLst/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800" dirty="0" smtClean="0">
                <a:solidFill>
                  <a:schemeClr val="bg1">
                    <a:lumMod val="50000"/>
                  </a:schemeClr>
                </a:solidFill>
              </a:rPr>
              <a:t>(hello-svc-</a:t>
            </a:r>
            <a:r>
              <a:rPr lang="en-US" sz="800" dirty="0" err="1" smtClean="0">
                <a:solidFill>
                  <a:schemeClr val="bg1">
                    <a:lumMod val="50000"/>
                  </a:schemeClr>
                </a:solidFill>
              </a:rPr>
              <a:t>cip</a:t>
            </a:r>
            <a:r>
              <a:rPr lang="en-US" sz="800" dirty="0" smtClean="0">
                <a:solidFill>
                  <a:schemeClr val="bg1">
                    <a:lumMod val="50000"/>
                  </a:schemeClr>
                </a:solidFill>
              </a:rPr>
              <a:t>)</a:t>
            </a:r>
            <a:endParaRPr 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147" name="Conector recto 146"/>
          <p:cNvCxnSpPr>
            <a:stCxn id="146" idx="0"/>
            <a:endCxn id="252" idx="2"/>
          </p:cNvCxnSpPr>
          <p:nvPr/>
        </p:nvCxnSpPr>
        <p:spPr>
          <a:xfrm>
            <a:off x="4552022" y="2517922"/>
            <a:ext cx="228445" cy="697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headEnd type="none" w="sm" len="sm"/>
            <a:tailEnd type="none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3" name="Conector recto 12"/>
          <p:cNvCxnSpPr>
            <a:stCxn id="19" idx="6"/>
            <a:endCxn id="113" idx="0"/>
          </p:cNvCxnSpPr>
          <p:nvPr/>
        </p:nvCxnSpPr>
        <p:spPr>
          <a:xfrm flipV="1">
            <a:off x="5503053" y="2229155"/>
            <a:ext cx="253740" cy="1569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bg1">
                <a:lumMod val="5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37" name="Conector recto 36"/>
          <p:cNvCxnSpPr>
            <a:stCxn id="23" idx="6"/>
            <a:endCxn id="22" idx="2"/>
          </p:cNvCxnSpPr>
          <p:nvPr/>
        </p:nvCxnSpPr>
        <p:spPr>
          <a:xfrm>
            <a:off x="5503053" y="2552222"/>
            <a:ext cx="713926" cy="9118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headEnd type="none" w="sm" len="sm"/>
            <a:tailEnd type="arrow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241" name="Conector recto 240"/>
          <p:cNvCxnSpPr>
            <a:stCxn id="240" idx="6"/>
            <a:endCxn id="244" idx="0"/>
          </p:cNvCxnSpPr>
          <p:nvPr/>
        </p:nvCxnSpPr>
        <p:spPr>
          <a:xfrm flipV="1">
            <a:off x="5503053" y="2636912"/>
            <a:ext cx="253740" cy="3414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headEnd type="none" w="sm" len="sm"/>
            <a:tailEnd type="none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pic>
        <p:nvPicPr>
          <p:cNvPr id="130" name="Imagen 1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8248" y="2236593"/>
            <a:ext cx="720000" cy="720000"/>
          </a:xfrm>
          <a:prstGeom prst="rect">
            <a:avLst/>
          </a:prstGeom>
        </p:spPr>
      </p:pic>
      <p:sp>
        <p:nvSpPr>
          <p:cNvPr id="168" name="Rectángulo redondeado 167"/>
          <p:cNvSpPr/>
          <p:nvPr/>
        </p:nvSpPr>
        <p:spPr>
          <a:xfrm>
            <a:off x="7668344" y="2996952"/>
            <a:ext cx="1262344" cy="693371"/>
          </a:xfrm>
          <a:prstGeom prst="roundRect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lIns="36000" tIns="36000" rIns="36000" bIns="36000" rtlCol="0" anchor="ctr">
            <a:spAutoFit/>
          </a:bodyPr>
          <a:lstStyle/>
          <a:p>
            <a:pPr algn="ctr"/>
            <a:r>
              <a:rPr lang="en-US" sz="1200" dirty="0" smtClean="0"/>
              <a:t>Lab 04: Ingress, Sidecar and Network Policy</a:t>
            </a:r>
          </a:p>
        </p:txBody>
      </p:sp>
      <p:sp>
        <p:nvSpPr>
          <p:cNvPr id="11" name="Octágono 10"/>
          <p:cNvSpPr/>
          <p:nvPr/>
        </p:nvSpPr>
        <p:spPr>
          <a:xfrm>
            <a:off x="3819852" y="3699028"/>
            <a:ext cx="539999" cy="468056"/>
          </a:xfrm>
          <a:prstGeom prst="octagon">
            <a:avLst>
              <a:gd name="adj" fmla="val 24169"/>
            </a:avLst>
          </a:prstGeom>
          <a:solidFill>
            <a:srgbClr val="000080"/>
          </a:solidFill>
          <a:ln w="3175" cap="rnd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dirty="0" smtClean="0">
                <a:solidFill>
                  <a:schemeClr val="bg1"/>
                </a:solidFill>
              </a:rPr>
              <a:t>SDN / Network Provider</a:t>
            </a:r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186" name="Elipse 185"/>
          <p:cNvSpPr>
            <a:spLocks noChangeAspect="1"/>
          </p:cNvSpPr>
          <p:nvPr/>
        </p:nvSpPr>
        <p:spPr>
          <a:xfrm>
            <a:off x="4341022" y="4259723"/>
            <a:ext cx="215997" cy="215997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b="1" dirty="0"/>
              <a:t>8</a:t>
            </a:r>
          </a:p>
        </p:txBody>
      </p:sp>
      <p:cxnSp>
        <p:nvCxnSpPr>
          <p:cNvPr id="188" name="Conector recto 187"/>
          <p:cNvCxnSpPr>
            <a:stCxn id="11" idx="2"/>
            <a:endCxn id="186" idx="1"/>
          </p:cNvCxnSpPr>
          <p:nvPr/>
        </p:nvCxnSpPr>
        <p:spPr>
          <a:xfrm>
            <a:off x="4246727" y="4167084"/>
            <a:ext cx="125927" cy="124271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sysDot"/>
            <a:headEnd type="arrow" w="sm" len="sm"/>
            <a:tailEnd type="none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89" name="Rectángulo redondeado 188"/>
          <p:cNvSpPr/>
          <p:nvPr/>
        </p:nvSpPr>
        <p:spPr>
          <a:xfrm>
            <a:off x="4591957" y="4254277"/>
            <a:ext cx="484099" cy="238421"/>
          </a:xfrm>
          <a:prstGeom prst="roundRect">
            <a:avLst>
              <a:gd name="adj" fmla="val 6016"/>
            </a:avLst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sz="800" dirty="0" smtClean="0">
                <a:solidFill>
                  <a:schemeClr val="tx1"/>
                </a:solidFill>
              </a:rPr>
              <a:t>Network </a:t>
            </a:r>
            <a:r>
              <a:rPr lang="es-ES" sz="800" dirty="0" err="1" smtClean="0">
                <a:solidFill>
                  <a:schemeClr val="tx1"/>
                </a:solidFill>
              </a:rPr>
              <a:t>Policy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190" name="Rectángulo redondeado 189"/>
          <p:cNvSpPr/>
          <p:nvPr/>
        </p:nvSpPr>
        <p:spPr>
          <a:xfrm>
            <a:off x="3692192" y="4880743"/>
            <a:ext cx="2376000" cy="1655999"/>
          </a:xfrm>
          <a:prstGeom prst="roundRect">
            <a:avLst>
              <a:gd name="adj" fmla="val 6016"/>
            </a:avLst>
          </a:prstGeom>
          <a:solidFill>
            <a:srgbClr val="99CCFF"/>
          </a:solidFill>
          <a:ln w="3175" cap="rnd" cmpd="sng">
            <a:noFill/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 baseline="-25000" dirty="0">
              <a:solidFill>
                <a:schemeClr val="tx1"/>
              </a:solidFill>
            </a:endParaRPr>
          </a:p>
        </p:txBody>
      </p:sp>
      <p:sp>
        <p:nvSpPr>
          <p:cNvPr id="191" name="Elipse 190"/>
          <p:cNvSpPr>
            <a:spLocks noChangeAspect="1"/>
          </p:cNvSpPr>
          <p:nvPr/>
        </p:nvSpPr>
        <p:spPr>
          <a:xfrm>
            <a:off x="3798094" y="5081708"/>
            <a:ext cx="215997" cy="215997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b="1" dirty="0"/>
              <a:t>4</a:t>
            </a:r>
          </a:p>
        </p:txBody>
      </p:sp>
      <p:sp>
        <p:nvSpPr>
          <p:cNvPr id="192" name="Rectángulo redondeado 191"/>
          <p:cNvSpPr/>
          <p:nvPr/>
        </p:nvSpPr>
        <p:spPr>
          <a:xfrm>
            <a:off x="4048895" y="4938142"/>
            <a:ext cx="1979999" cy="359997"/>
          </a:xfrm>
          <a:prstGeom prst="roundRect">
            <a:avLst>
              <a:gd name="adj" fmla="val 6016"/>
            </a:avLst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sz="800" dirty="0" err="1" smtClean="0">
                <a:solidFill>
                  <a:schemeClr val="tx1"/>
                </a:solidFill>
              </a:rPr>
              <a:t>Inject</a:t>
            </a:r>
            <a:r>
              <a:rPr lang="es-ES" sz="800" dirty="0" smtClean="0">
                <a:solidFill>
                  <a:schemeClr val="tx1"/>
                </a:solidFill>
              </a:rPr>
              <a:t> Sidecar in </a:t>
            </a:r>
            <a:r>
              <a:rPr lang="es-ES" sz="800" dirty="0" err="1" smtClean="0">
                <a:solidFill>
                  <a:schemeClr val="tx1"/>
                </a:solidFill>
              </a:rPr>
              <a:t>the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same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Pod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where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the</a:t>
            </a:r>
            <a:r>
              <a:rPr lang="es-ES" sz="800" dirty="0" smtClean="0">
                <a:solidFill>
                  <a:schemeClr val="tx1"/>
                </a:solidFill>
              </a:rPr>
              <a:t> App </a:t>
            </a:r>
            <a:r>
              <a:rPr lang="es-ES" sz="800" dirty="0" err="1" smtClean="0">
                <a:solidFill>
                  <a:schemeClr val="tx1"/>
                </a:solidFill>
              </a:rPr>
              <a:t>Container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is</a:t>
            </a:r>
            <a:r>
              <a:rPr lang="es-ES" sz="800" dirty="0" smtClean="0">
                <a:solidFill>
                  <a:schemeClr val="tx1"/>
                </a:solidFill>
              </a:rPr>
              <a:t> living. </a:t>
            </a:r>
            <a:r>
              <a:rPr lang="es-ES" sz="800" dirty="0">
                <a:solidFill>
                  <a:schemeClr val="tx1"/>
                </a:solidFill>
              </a:rPr>
              <a:t>S</a:t>
            </a:r>
            <a:r>
              <a:rPr lang="es-ES" sz="800" dirty="0" smtClean="0">
                <a:solidFill>
                  <a:schemeClr val="tx1"/>
                </a:solidFill>
              </a:rPr>
              <a:t>idecar </a:t>
            </a:r>
            <a:r>
              <a:rPr lang="es-ES" sz="800" dirty="0" err="1" smtClean="0">
                <a:solidFill>
                  <a:schemeClr val="tx1"/>
                </a:solidFill>
              </a:rPr>
              <a:t>bootstraps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security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config</a:t>
            </a:r>
            <a:r>
              <a:rPr lang="es-ES" sz="800" dirty="0" smtClean="0">
                <a:solidFill>
                  <a:schemeClr val="tx1"/>
                </a:solidFill>
              </a:rPr>
              <a:t>. to </a:t>
            </a:r>
            <a:r>
              <a:rPr lang="es-ES" sz="800" dirty="0" err="1" smtClean="0">
                <a:solidFill>
                  <a:schemeClr val="tx1"/>
                </a:solidFill>
              </a:rPr>
              <a:t>reject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traffic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from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untrusted</a:t>
            </a:r>
            <a:r>
              <a:rPr lang="es-ES" sz="800" dirty="0" smtClean="0">
                <a:solidFill>
                  <a:schemeClr val="tx1"/>
                </a:solidFill>
              </a:rPr>
              <a:t> source.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193" name="Elipse 192"/>
          <p:cNvSpPr>
            <a:spLocks noChangeAspect="1"/>
          </p:cNvSpPr>
          <p:nvPr/>
        </p:nvSpPr>
        <p:spPr>
          <a:xfrm>
            <a:off x="3798094" y="5386164"/>
            <a:ext cx="215997" cy="215997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b="1" dirty="0" smtClean="0"/>
              <a:t>5</a:t>
            </a:r>
            <a:endParaRPr lang="en-US" sz="1000" b="1" dirty="0"/>
          </a:p>
        </p:txBody>
      </p:sp>
      <p:sp>
        <p:nvSpPr>
          <p:cNvPr id="194" name="Rectángulo redondeado 193"/>
          <p:cNvSpPr/>
          <p:nvPr/>
        </p:nvSpPr>
        <p:spPr>
          <a:xfrm>
            <a:off x="4048894" y="5338277"/>
            <a:ext cx="2015998" cy="287997"/>
          </a:xfrm>
          <a:prstGeom prst="roundRect">
            <a:avLst>
              <a:gd name="adj" fmla="val 6016"/>
            </a:avLst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sz="800" dirty="0" err="1">
                <a:solidFill>
                  <a:schemeClr val="tx1"/>
                </a:solidFill>
              </a:rPr>
              <a:t>T</a:t>
            </a:r>
            <a:r>
              <a:rPr lang="es-ES" sz="800" dirty="0" err="1" smtClean="0">
                <a:solidFill>
                  <a:schemeClr val="tx1"/>
                </a:solidFill>
              </a:rPr>
              <a:t>he</a:t>
            </a:r>
            <a:r>
              <a:rPr lang="es-ES" sz="800" dirty="0" smtClean="0">
                <a:solidFill>
                  <a:schemeClr val="tx1"/>
                </a:solidFill>
              </a:rPr>
              <a:t> “Single </a:t>
            </a:r>
            <a:r>
              <a:rPr lang="es-ES" sz="800" dirty="0">
                <a:solidFill>
                  <a:schemeClr val="tx1"/>
                </a:solidFill>
              </a:rPr>
              <a:t>S</a:t>
            </a:r>
            <a:r>
              <a:rPr lang="es-ES" sz="800" dirty="0" smtClean="0">
                <a:solidFill>
                  <a:schemeClr val="tx1"/>
                </a:solidFill>
              </a:rPr>
              <a:t>ource of </a:t>
            </a:r>
            <a:r>
              <a:rPr lang="es-ES" sz="800" dirty="0" err="1" smtClean="0">
                <a:solidFill>
                  <a:schemeClr val="tx1"/>
                </a:solidFill>
              </a:rPr>
              <a:t>Truth</a:t>
            </a:r>
            <a:r>
              <a:rPr lang="es-ES" sz="800" dirty="0" smtClean="0">
                <a:solidFill>
                  <a:schemeClr val="tx1"/>
                </a:solidFill>
              </a:rPr>
              <a:t>“ </a:t>
            </a:r>
            <a:r>
              <a:rPr lang="es-ES" sz="800" dirty="0" err="1" smtClean="0">
                <a:solidFill>
                  <a:schemeClr val="tx1"/>
                </a:solidFill>
              </a:rPr>
              <a:t>does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validate</a:t>
            </a:r>
            <a:r>
              <a:rPr lang="es-ES" sz="800" dirty="0" smtClean="0">
                <a:solidFill>
                  <a:schemeClr val="tx1"/>
                </a:solidFill>
              </a:rPr>
              <a:t> and </a:t>
            </a:r>
            <a:r>
              <a:rPr lang="es-ES" sz="800" dirty="0" err="1" smtClean="0">
                <a:solidFill>
                  <a:schemeClr val="tx1"/>
                </a:solidFill>
              </a:rPr>
              <a:t>authorize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the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incomming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traffic</a:t>
            </a:r>
            <a:r>
              <a:rPr lang="es-ES" sz="800" dirty="0" smtClean="0">
                <a:solidFill>
                  <a:schemeClr val="tx1"/>
                </a:solidFill>
              </a:rPr>
              <a:t>. 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195" name="Rectángulo redondeado 194"/>
          <p:cNvSpPr/>
          <p:nvPr/>
        </p:nvSpPr>
        <p:spPr>
          <a:xfrm>
            <a:off x="3404160" y="5293048"/>
            <a:ext cx="259935" cy="427403"/>
          </a:xfrm>
          <a:prstGeom prst="roundRect">
            <a:avLst>
              <a:gd name="adj" fmla="val 6016"/>
            </a:avLst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sz="3200" b="1" dirty="0" smtClean="0">
                <a:solidFill>
                  <a:schemeClr val="tx1"/>
                </a:solidFill>
              </a:rPr>
              <a:t>+</a:t>
            </a:r>
            <a:endParaRPr lang="es-ES" sz="3200" b="1" dirty="0">
              <a:solidFill>
                <a:schemeClr val="tx1"/>
              </a:solidFill>
            </a:endParaRPr>
          </a:p>
        </p:txBody>
      </p:sp>
      <p:sp>
        <p:nvSpPr>
          <p:cNvPr id="196" name="Rectángulo redondeado 195"/>
          <p:cNvSpPr/>
          <p:nvPr/>
        </p:nvSpPr>
        <p:spPr>
          <a:xfrm>
            <a:off x="523840" y="4880743"/>
            <a:ext cx="2832362" cy="1425551"/>
          </a:xfrm>
          <a:prstGeom prst="roundRect">
            <a:avLst>
              <a:gd name="adj" fmla="val 6016"/>
            </a:avLst>
          </a:prstGeom>
          <a:solidFill>
            <a:srgbClr val="CCFF99"/>
          </a:solidFill>
          <a:ln w="3175" cap="rnd" cmpd="sng">
            <a:noFill/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 baseline="-25000" dirty="0">
              <a:solidFill>
                <a:schemeClr val="tx1"/>
              </a:solidFill>
            </a:endParaRPr>
          </a:p>
        </p:txBody>
      </p:sp>
      <p:sp>
        <p:nvSpPr>
          <p:cNvPr id="197" name="Elipse 196"/>
          <p:cNvSpPr>
            <a:spLocks noChangeAspect="1"/>
          </p:cNvSpPr>
          <p:nvPr/>
        </p:nvSpPr>
        <p:spPr>
          <a:xfrm>
            <a:off x="629812" y="5052309"/>
            <a:ext cx="215997" cy="215997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b="1" dirty="0" smtClean="0"/>
              <a:t>1</a:t>
            </a:r>
            <a:endParaRPr lang="en-US" sz="1000" b="1" dirty="0"/>
          </a:p>
        </p:txBody>
      </p:sp>
      <p:sp>
        <p:nvSpPr>
          <p:cNvPr id="198" name="Rectángulo redondeado 197"/>
          <p:cNvSpPr/>
          <p:nvPr/>
        </p:nvSpPr>
        <p:spPr>
          <a:xfrm>
            <a:off x="880613" y="4941103"/>
            <a:ext cx="2417472" cy="359997"/>
          </a:xfrm>
          <a:prstGeom prst="roundRect">
            <a:avLst>
              <a:gd name="adj" fmla="val 6016"/>
            </a:avLst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sz="800" dirty="0" err="1" smtClean="0">
                <a:solidFill>
                  <a:schemeClr val="tx1"/>
                </a:solidFill>
              </a:rPr>
              <a:t>Deploy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the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choosen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Ingress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Controller</a:t>
            </a:r>
            <a:r>
              <a:rPr lang="es-ES" sz="800" dirty="0" smtClean="0">
                <a:solidFill>
                  <a:schemeClr val="tx1"/>
                </a:solidFill>
              </a:rPr>
              <a:t> in </a:t>
            </a:r>
            <a:r>
              <a:rPr lang="es-ES" sz="800" dirty="0" err="1" smtClean="0">
                <a:solidFill>
                  <a:schemeClr val="tx1"/>
                </a:solidFill>
              </a:rPr>
              <a:t>Pods</a:t>
            </a:r>
            <a:r>
              <a:rPr lang="es-ES" sz="800" dirty="0" smtClean="0">
                <a:solidFill>
                  <a:schemeClr val="tx1"/>
                </a:solidFill>
              </a:rPr>
              <a:t> and in a </a:t>
            </a:r>
            <a:r>
              <a:rPr lang="es-ES" sz="800" dirty="0" err="1" smtClean="0">
                <a:solidFill>
                  <a:schemeClr val="tx1"/>
                </a:solidFill>
              </a:rPr>
              <a:t>specified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Namespace</a:t>
            </a:r>
            <a:r>
              <a:rPr lang="es-ES" sz="800" dirty="0" smtClean="0">
                <a:solidFill>
                  <a:schemeClr val="tx1"/>
                </a:solidFill>
              </a:rPr>
              <a:t>. Default HTTP </a:t>
            </a:r>
            <a:r>
              <a:rPr lang="es-ES" sz="800" dirty="0" err="1" smtClean="0">
                <a:solidFill>
                  <a:schemeClr val="tx1"/>
                </a:solidFill>
              </a:rPr>
              <a:t>Backend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with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custom</a:t>
            </a:r>
            <a:r>
              <a:rPr lang="es-ES" sz="800" dirty="0" smtClean="0">
                <a:solidFill>
                  <a:schemeClr val="tx1"/>
                </a:solidFill>
              </a:rPr>
              <a:t> error pages can be </a:t>
            </a:r>
            <a:r>
              <a:rPr lang="es-ES" sz="800" dirty="0" err="1" smtClean="0">
                <a:solidFill>
                  <a:schemeClr val="tx1"/>
                </a:solidFill>
              </a:rPr>
              <a:t>implemented</a:t>
            </a:r>
            <a:r>
              <a:rPr lang="es-ES" sz="800" dirty="0" smtClean="0">
                <a:solidFill>
                  <a:schemeClr val="tx1"/>
                </a:solidFill>
              </a:rPr>
              <a:t>.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199" name="Elipse 198"/>
          <p:cNvSpPr>
            <a:spLocks noChangeAspect="1"/>
          </p:cNvSpPr>
          <p:nvPr/>
        </p:nvSpPr>
        <p:spPr>
          <a:xfrm>
            <a:off x="629812" y="5483806"/>
            <a:ext cx="215997" cy="215997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b="1" dirty="0" smtClean="0"/>
              <a:t>2</a:t>
            </a:r>
            <a:endParaRPr lang="en-US" sz="1000" b="1" dirty="0"/>
          </a:p>
        </p:txBody>
      </p:sp>
      <p:sp>
        <p:nvSpPr>
          <p:cNvPr id="200" name="Rectángulo redondeado 199"/>
          <p:cNvSpPr/>
          <p:nvPr/>
        </p:nvSpPr>
        <p:spPr>
          <a:xfrm>
            <a:off x="880613" y="5323158"/>
            <a:ext cx="2417472" cy="553485"/>
          </a:xfrm>
          <a:prstGeom prst="roundRect">
            <a:avLst>
              <a:gd name="adj" fmla="val 6016"/>
            </a:avLst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sz="800" dirty="0" smtClean="0">
                <a:solidFill>
                  <a:schemeClr val="tx1"/>
                </a:solidFill>
              </a:rPr>
              <a:t>Configure and </a:t>
            </a:r>
            <a:r>
              <a:rPr lang="es-ES" sz="800" dirty="0" err="1" smtClean="0">
                <a:solidFill>
                  <a:schemeClr val="tx1"/>
                </a:solidFill>
              </a:rPr>
              <a:t>integrate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the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deployed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Ingress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Controller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with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the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EdgeProxy</a:t>
            </a:r>
            <a:r>
              <a:rPr lang="es-ES" sz="800" dirty="0" smtClean="0">
                <a:solidFill>
                  <a:schemeClr val="tx1"/>
                </a:solidFill>
              </a:rPr>
              <a:t> (Firewall, </a:t>
            </a:r>
            <a:r>
              <a:rPr lang="es-ES" sz="800" dirty="0" err="1" smtClean="0">
                <a:solidFill>
                  <a:schemeClr val="tx1"/>
                </a:solidFill>
              </a:rPr>
              <a:t>Root</a:t>
            </a:r>
            <a:r>
              <a:rPr lang="es-ES" sz="800" dirty="0" smtClean="0">
                <a:solidFill>
                  <a:schemeClr val="tx1"/>
                </a:solidFill>
              </a:rPr>
              <a:t> Proxy, Load </a:t>
            </a:r>
            <a:r>
              <a:rPr lang="es-ES" sz="800" dirty="0" err="1" smtClean="0">
                <a:solidFill>
                  <a:schemeClr val="tx1"/>
                </a:solidFill>
              </a:rPr>
              <a:t>Balancer</a:t>
            </a:r>
            <a:r>
              <a:rPr lang="es-ES" sz="800" dirty="0" smtClean="0">
                <a:solidFill>
                  <a:schemeClr val="tx1"/>
                </a:solidFill>
              </a:rPr>
              <a:t>, etc.). </a:t>
            </a:r>
            <a:r>
              <a:rPr lang="es-ES" sz="800" dirty="0" err="1" smtClean="0">
                <a:solidFill>
                  <a:schemeClr val="tx1"/>
                </a:solidFill>
              </a:rPr>
              <a:t>Generally</a:t>
            </a:r>
            <a:r>
              <a:rPr lang="es-ES" sz="800" dirty="0" smtClean="0">
                <a:solidFill>
                  <a:schemeClr val="tx1"/>
                </a:solidFill>
              </a:rPr>
              <a:t>, </a:t>
            </a:r>
            <a:r>
              <a:rPr lang="es-ES" sz="800" dirty="0" err="1" smtClean="0">
                <a:solidFill>
                  <a:schemeClr val="tx1"/>
                </a:solidFill>
              </a:rPr>
              <a:t>Ingress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Controller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is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configured</a:t>
            </a:r>
            <a:r>
              <a:rPr lang="es-ES" sz="800" dirty="0" smtClean="0">
                <a:solidFill>
                  <a:schemeClr val="tx1"/>
                </a:solidFill>
              </a:rPr>
              <a:t> as Kubernetes Service </a:t>
            </a:r>
            <a:r>
              <a:rPr lang="es-ES" sz="800" dirty="0" err="1" smtClean="0">
                <a:solidFill>
                  <a:schemeClr val="tx1"/>
                </a:solidFill>
              </a:rPr>
              <a:t>LoadBalancer</a:t>
            </a:r>
            <a:r>
              <a:rPr lang="es-ES" sz="800" dirty="0" smtClean="0">
                <a:solidFill>
                  <a:schemeClr val="tx1"/>
                </a:solidFill>
              </a:rPr>
              <a:t>.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201" name="Elipse 200"/>
          <p:cNvSpPr>
            <a:spLocks noChangeAspect="1"/>
          </p:cNvSpPr>
          <p:nvPr/>
        </p:nvSpPr>
        <p:spPr>
          <a:xfrm>
            <a:off x="629812" y="5948956"/>
            <a:ext cx="215997" cy="215997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b="1" dirty="0"/>
              <a:t>3</a:t>
            </a:r>
          </a:p>
        </p:txBody>
      </p:sp>
      <p:sp>
        <p:nvSpPr>
          <p:cNvPr id="202" name="Rectángulo redondeado 201"/>
          <p:cNvSpPr/>
          <p:nvPr/>
        </p:nvSpPr>
        <p:spPr>
          <a:xfrm>
            <a:off x="880613" y="5867149"/>
            <a:ext cx="2417472" cy="359997"/>
          </a:xfrm>
          <a:prstGeom prst="roundRect">
            <a:avLst>
              <a:gd name="adj" fmla="val 6016"/>
            </a:avLst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sz="800" dirty="0" err="1" smtClean="0">
                <a:solidFill>
                  <a:schemeClr val="tx1"/>
                </a:solidFill>
              </a:rPr>
              <a:t>Finally</a:t>
            </a:r>
            <a:r>
              <a:rPr lang="es-ES" sz="800" dirty="0" smtClean="0">
                <a:solidFill>
                  <a:schemeClr val="tx1"/>
                </a:solidFill>
              </a:rPr>
              <a:t>, </a:t>
            </a:r>
            <a:r>
              <a:rPr lang="es-ES" sz="800" dirty="0" err="1" smtClean="0">
                <a:solidFill>
                  <a:schemeClr val="tx1"/>
                </a:solidFill>
              </a:rPr>
              <a:t>during</a:t>
            </a:r>
            <a:r>
              <a:rPr lang="es-ES" sz="800" dirty="0" smtClean="0">
                <a:solidFill>
                  <a:schemeClr val="tx1"/>
                </a:solidFill>
              </a:rPr>
              <a:t> CD time, </a:t>
            </a:r>
            <a:r>
              <a:rPr lang="es-ES" sz="800" dirty="0" err="1" smtClean="0">
                <a:solidFill>
                  <a:schemeClr val="tx1"/>
                </a:solidFill>
              </a:rPr>
              <a:t>every</a:t>
            </a:r>
            <a:r>
              <a:rPr lang="es-ES" sz="800" dirty="0" smtClean="0">
                <a:solidFill>
                  <a:schemeClr val="tx1"/>
                </a:solidFill>
              </a:rPr>
              <a:t> API/Microservice </a:t>
            </a:r>
            <a:r>
              <a:rPr lang="es-ES" sz="800" dirty="0" err="1" smtClean="0">
                <a:solidFill>
                  <a:schemeClr val="tx1"/>
                </a:solidFill>
              </a:rPr>
              <a:t>will</a:t>
            </a:r>
            <a:r>
              <a:rPr lang="es-ES" sz="800" dirty="0" smtClean="0">
                <a:solidFill>
                  <a:schemeClr val="tx1"/>
                </a:solidFill>
              </a:rPr>
              <a:t> be </a:t>
            </a:r>
            <a:r>
              <a:rPr lang="es-ES" sz="800" dirty="0" err="1" smtClean="0">
                <a:solidFill>
                  <a:schemeClr val="tx1"/>
                </a:solidFill>
              </a:rPr>
              <a:t>deployed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with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Ingress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Resource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definition</a:t>
            </a:r>
            <a:r>
              <a:rPr lang="es-ES" sz="800" dirty="0" smtClean="0">
                <a:solidFill>
                  <a:schemeClr val="tx1"/>
                </a:solidFill>
              </a:rPr>
              <a:t> (</a:t>
            </a:r>
            <a:r>
              <a:rPr lang="es-ES" sz="800" dirty="0" err="1" smtClean="0">
                <a:solidFill>
                  <a:schemeClr val="tx1"/>
                </a:solidFill>
              </a:rPr>
              <a:t>routing</a:t>
            </a:r>
            <a:r>
              <a:rPr lang="es-ES" sz="800" dirty="0" smtClean="0">
                <a:solidFill>
                  <a:schemeClr val="tx1"/>
                </a:solidFill>
              </a:rPr>
              <a:t>). TLS, MTLS </a:t>
            </a:r>
            <a:r>
              <a:rPr lang="es-ES" sz="800" dirty="0" err="1" smtClean="0">
                <a:solidFill>
                  <a:schemeClr val="tx1"/>
                </a:solidFill>
              </a:rPr>
              <a:t>or</a:t>
            </a:r>
            <a:r>
              <a:rPr lang="es-ES" sz="800" dirty="0" smtClean="0">
                <a:solidFill>
                  <a:schemeClr val="tx1"/>
                </a:solidFill>
              </a:rPr>
              <a:t> HTTP can be </a:t>
            </a:r>
            <a:r>
              <a:rPr lang="es-ES" sz="800" dirty="0" err="1" smtClean="0">
                <a:solidFill>
                  <a:schemeClr val="tx1"/>
                </a:solidFill>
              </a:rPr>
              <a:t>defined</a:t>
            </a:r>
            <a:r>
              <a:rPr lang="es-ES" sz="800" dirty="0" smtClean="0">
                <a:solidFill>
                  <a:schemeClr val="tx1"/>
                </a:solidFill>
              </a:rPr>
              <a:t>.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203" name="Rectángulo redondeado 202"/>
          <p:cNvSpPr/>
          <p:nvPr/>
        </p:nvSpPr>
        <p:spPr>
          <a:xfrm>
            <a:off x="3692193" y="4642106"/>
            <a:ext cx="2288963" cy="238421"/>
          </a:xfrm>
          <a:prstGeom prst="roundRect">
            <a:avLst>
              <a:gd name="adj" fmla="val 6016"/>
            </a:avLst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b="1" dirty="0" err="1" smtClean="0">
                <a:solidFill>
                  <a:schemeClr val="tx1"/>
                </a:solidFill>
              </a:rPr>
              <a:t>Secure</a:t>
            </a:r>
            <a:r>
              <a:rPr lang="es-ES" sz="800" b="1" dirty="0" smtClean="0">
                <a:solidFill>
                  <a:schemeClr val="tx1"/>
                </a:solidFill>
              </a:rPr>
              <a:t> </a:t>
            </a:r>
            <a:r>
              <a:rPr lang="es-ES" sz="800" b="1" dirty="0" err="1" smtClean="0">
                <a:solidFill>
                  <a:schemeClr val="tx1"/>
                </a:solidFill>
              </a:rPr>
              <a:t>Traffic</a:t>
            </a:r>
            <a:r>
              <a:rPr lang="es-ES" sz="800" b="1" dirty="0" smtClean="0">
                <a:solidFill>
                  <a:schemeClr val="tx1"/>
                </a:solidFill>
              </a:rPr>
              <a:t> Management (L7 Firewall)</a:t>
            </a:r>
            <a:endParaRPr lang="es-ES" sz="800" b="1" dirty="0">
              <a:solidFill>
                <a:schemeClr val="tx1"/>
              </a:solidFill>
            </a:endParaRPr>
          </a:p>
        </p:txBody>
      </p:sp>
      <p:sp>
        <p:nvSpPr>
          <p:cNvPr id="204" name="Rectángulo redondeado 203"/>
          <p:cNvSpPr/>
          <p:nvPr/>
        </p:nvSpPr>
        <p:spPr>
          <a:xfrm>
            <a:off x="811212" y="4639338"/>
            <a:ext cx="2288963" cy="238421"/>
          </a:xfrm>
          <a:prstGeom prst="roundRect">
            <a:avLst>
              <a:gd name="adj" fmla="val 6016"/>
            </a:avLst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b="1" dirty="0" err="1" smtClean="0">
                <a:solidFill>
                  <a:schemeClr val="tx1"/>
                </a:solidFill>
              </a:rPr>
              <a:t>Ingress</a:t>
            </a:r>
            <a:r>
              <a:rPr lang="es-ES" sz="800" b="1" dirty="0" smtClean="0">
                <a:solidFill>
                  <a:schemeClr val="tx1"/>
                </a:solidFill>
              </a:rPr>
              <a:t> </a:t>
            </a:r>
            <a:r>
              <a:rPr lang="es-ES" sz="800" b="1" dirty="0" err="1" smtClean="0">
                <a:solidFill>
                  <a:schemeClr val="tx1"/>
                </a:solidFill>
              </a:rPr>
              <a:t>Controller</a:t>
            </a:r>
            <a:endParaRPr lang="es-ES" sz="800" b="1" dirty="0">
              <a:solidFill>
                <a:schemeClr val="tx1"/>
              </a:solidFill>
            </a:endParaRPr>
          </a:p>
        </p:txBody>
      </p:sp>
      <p:sp>
        <p:nvSpPr>
          <p:cNvPr id="205" name="Elipse 204"/>
          <p:cNvSpPr>
            <a:spLocks noChangeAspect="1"/>
          </p:cNvSpPr>
          <p:nvPr/>
        </p:nvSpPr>
        <p:spPr>
          <a:xfrm>
            <a:off x="3796239" y="5702384"/>
            <a:ext cx="215997" cy="215997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b="1" dirty="0"/>
              <a:t>6</a:t>
            </a:r>
          </a:p>
        </p:txBody>
      </p:sp>
      <p:sp>
        <p:nvSpPr>
          <p:cNvPr id="206" name="Rectángulo redondeado 205"/>
          <p:cNvSpPr/>
          <p:nvPr/>
        </p:nvSpPr>
        <p:spPr>
          <a:xfrm>
            <a:off x="4047039" y="5658222"/>
            <a:ext cx="2015998" cy="251996"/>
          </a:xfrm>
          <a:prstGeom prst="roundRect">
            <a:avLst>
              <a:gd name="adj" fmla="val 6016"/>
            </a:avLst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sz="800" dirty="0" err="1" smtClean="0">
                <a:solidFill>
                  <a:schemeClr val="tx1"/>
                </a:solidFill>
              </a:rPr>
              <a:t>It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provides</a:t>
            </a:r>
            <a:r>
              <a:rPr lang="es-ES" sz="800" dirty="0" smtClean="0">
                <a:solidFill>
                  <a:schemeClr val="tx1"/>
                </a:solidFill>
              </a:rPr>
              <a:t> a fine-</a:t>
            </a:r>
            <a:r>
              <a:rPr lang="es-ES" sz="800" dirty="0" err="1" smtClean="0">
                <a:solidFill>
                  <a:schemeClr val="tx1"/>
                </a:solidFill>
              </a:rPr>
              <a:t>grained</a:t>
            </a:r>
            <a:r>
              <a:rPr lang="es-ES" sz="800" dirty="0" smtClean="0">
                <a:solidFill>
                  <a:schemeClr val="tx1"/>
                </a:solidFill>
              </a:rPr>
              <a:t> control </a:t>
            </a:r>
            <a:r>
              <a:rPr lang="es-ES" sz="800" dirty="0" err="1" smtClean="0">
                <a:solidFill>
                  <a:schemeClr val="tx1"/>
                </a:solidFill>
              </a:rPr>
              <a:t>over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all</a:t>
            </a:r>
            <a:r>
              <a:rPr lang="es-ES" sz="800" dirty="0" smtClean="0">
                <a:solidFill>
                  <a:schemeClr val="tx1"/>
                </a:solidFill>
              </a:rPr>
              <a:t> App </a:t>
            </a:r>
            <a:r>
              <a:rPr lang="es-ES" sz="800" dirty="0" err="1" smtClean="0">
                <a:solidFill>
                  <a:schemeClr val="tx1"/>
                </a:solidFill>
              </a:rPr>
              <a:t>Containers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running</a:t>
            </a:r>
            <a:r>
              <a:rPr lang="es-ES" sz="800" dirty="0" smtClean="0">
                <a:solidFill>
                  <a:schemeClr val="tx1"/>
                </a:solidFill>
              </a:rPr>
              <a:t> in </a:t>
            </a:r>
            <a:r>
              <a:rPr lang="es-ES" sz="800" dirty="0" err="1" smtClean="0">
                <a:solidFill>
                  <a:schemeClr val="tx1"/>
                </a:solidFill>
              </a:rPr>
              <a:t>the</a:t>
            </a:r>
            <a:r>
              <a:rPr lang="es-ES" sz="800" dirty="0" smtClean="0">
                <a:solidFill>
                  <a:schemeClr val="tx1"/>
                </a:solidFill>
              </a:rPr>
              <a:t> Service </a:t>
            </a:r>
            <a:r>
              <a:rPr lang="es-ES" sz="800" dirty="0" err="1" smtClean="0">
                <a:solidFill>
                  <a:schemeClr val="tx1"/>
                </a:solidFill>
              </a:rPr>
              <a:t>Mesh</a:t>
            </a:r>
            <a:r>
              <a:rPr lang="es-ES" sz="800" dirty="0" smtClean="0">
                <a:solidFill>
                  <a:schemeClr val="tx1"/>
                </a:solidFill>
              </a:rPr>
              <a:t>. 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207" name="Elipse 206"/>
          <p:cNvSpPr>
            <a:spLocks noChangeAspect="1"/>
          </p:cNvSpPr>
          <p:nvPr/>
        </p:nvSpPr>
        <p:spPr>
          <a:xfrm>
            <a:off x="3794819" y="6122343"/>
            <a:ext cx="215997" cy="215997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b="1" dirty="0"/>
              <a:t>7</a:t>
            </a:r>
          </a:p>
        </p:txBody>
      </p:sp>
      <p:sp>
        <p:nvSpPr>
          <p:cNvPr id="208" name="Rectángulo redondeado 207"/>
          <p:cNvSpPr/>
          <p:nvPr/>
        </p:nvSpPr>
        <p:spPr>
          <a:xfrm>
            <a:off x="4053606" y="5942383"/>
            <a:ext cx="1979998" cy="540000"/>
          </a:xfrm>
          <a:prstGeom prst="roundRect">
            <a:avLst>
              <a:gd name="adj" fmla="val 6016"/>
            </a:avLst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sz="800" dirty="0" err="1" smtClean="0">
                <a:solidFill>
                  <a:schemeClr val="tx1"/>
                </a:solidFill>
              </a:rPr>
              <a:t>The</a:t>
            </a:r>
            <a:r>
              <a:rPr lang="es-ES" sz="800" dirty="0" smtClean="0">
                <a:solidFill>
                  <a:schemeClr val="tx1"/>
                </a:solidFill>
              </a:rPr>
              <a:t> TLS </a:t>
            </a:r>
            <a:r>
              <a:rPr lang="es-ES" sz="800" dirty="0" err="1" smtClean="0">
                <a:solidFill>
                  <a:schemeClr val="tx1"/>
                </a:solidFill>
              </a:rPr>
              <a:t>termination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should</a:t>
            </a:r>
            <a:r>
              <a:rPr lang="es-ES" sz="800" dirty="0" smtClean="0">
                <a:solidFill>
                  <a:schemeClr val="tx1"/>
                </a:solidFill>
              </a:rPr>
              <a:t> be </a:t>
            </a:r>
            <a:r>
              <a:rPr lang="es-ES" sz="800" dirty="0" err="1" smtClean="0">
                <a:solidFill>
                  <a:schemeClr val="tx1"/>
                </a:solidFill>
              </a:rPr>
              <a:t>configured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properly</a:t>
            </a:r>
            <a:r>
              <a:rPr lang="es-ES" sz="800" dirty="0" smtClean="0">
                <a:solidFill>
                  <a:schemeClr val="tx1"/>
                </a:solidFill>
              </a:rPr>
              <a:t> in </a:t>
            </a:r>
            <a:r>
              <a:rPr lang="es-ES" sz="800" dirty="0" err="1" smtClean="0">
                <a:solidFill>
                  <a:schemeClr val="tx1"/>
                </a:solidFill>
              </a:rPr>
              <a:t>order</a:t>
            </a:r>
            <a:r>
              <a:rPr lang="es-ES" sz="800" dirty="0" smtClean="0">
                <a:solidFill>
                  <a:schemeClr val="tx1"/>
                </a:solidFill>
              </a:rPr>
              <a:t> to be </a:t>
            </a:r>
            <a:r>
              <a:rPr lang="es-ES" sz="800" dirty="0" err="1" smtClean="0">
                <a:solidFill>
                  <a:schemeClr val="tx1"/>
                </a:solidFill>
              </a:rPr>
              <a:t>managed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dynamically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for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the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Ingress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Controller</a:t>
            </a:r>
            <a:r>
              <a:rPr lang="es-ES" sz="800" dirty="0" smtClean="0">
                <a:solidFill>
                  <a:schemeClr val="tx1"/>
                </a:solidFill>
              </a:rPr>
              <a:t>. </a:t>
            </a:r>
            <a:r>
              <a:rPr lang="es-ES" sz="800" dirty="0" err="1" smtClean="0">
                <a:solidFill>
                  <a:schemeClr val="tx1"/>
                </a:solidFill>
              </a:rPr>
              <a:t>It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means</a:t>
            </a:r>
            <a:r>
              <a:rPr lang="es-ES" sz="800" dirty="0" smtClean="0">
                <a:solidFill>
                  <a:schemeClr val="tx1"/>
                </a:solidFill>
              </a:rPr>
              <a:t> to </a:t>
            </a:r>
            <a:r>
              <a:rPr lang="es-ES" sz="800" dirty="0" err="1" smtClean="0">
                <a:solidFill>
                  <a:schemeClr val="tx1"/>
                </a:solidFill>
              </a:rPr>
              <a:t>manage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the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lifecycle</a:t>
            </a:r>
            <a:r>
              <a:rPr lang="es-ES" sz="800" dirty="0" smtClean="0">
                <a:solidFill>
                  <a:schemeClr val="tx1"/>
                </a:solidFill>
              </a:rPr>
              <a:t> of </a:t>
            </a:r>
            <a:r>
              <a:rPr lang="es-ES" sz="800" dirty="0" err="1" smtClean="0">
                <a:solidFill>
                  <a:schemeClr val="tx1"/>
                </a:solidFill>
              </a:rPr>
              <a:t>the</a:t>
            </a:r>
            <a:r>
              <a:rPr lang="es-ES" sz="800" dirty="0" smtClean="0">
                <a:solidFill>
                  <a:schemeClr val="tx1"/>
                </a:solidFill>
              </a:rPr>
              <a:t> TLS </a:t>
            </a:r>
            <a:r>
              <a:rPr lang="es-ES" sz="800" dirty="0" err="1" smtClean="0">
                <a:solidFill>
                  <a:schemeClr val="tx1"/>
                </a:solidFill>
              </a:rPr>
              <a:t>Certs</a:t>
            </a:r>
            <a:r>
              <a:rPr lang="es-ES" sz="800" dirty="0" smtClean="0">
                <a:solidFill>
                  <a:schemeClr val="tx1"/>
                </a:solidFill>
              </a:rPr>
              <a:t>. 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209" name="Rectángulo redondeado 208"/>
          <p:cNvSpPr/>
          <p:nvPr/>
        </p:nvSpPr>
        <p:spPr>
          <a:xfrm>
            <a:off x="6089198" y="5318058"/>
            <a:ext cx="259935" cy="427403"/>
          </a:xfrm>
          <a:prstGeom prst="roundRect">
            <a:avLst>
              <a:gd name="adj" fmla="val 6016"/>
            </a:avLst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sz="3200" b="1" dirty="0" smtClean="0">
                <a:solidFill>
                  <a:schemeClr val="tx1"/>
                </a:solidFill>
              </a:rPr>
              <a:t>+</a:t>
            </a:r>
            <a:endParaRPr lang="es-ES" sz="3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78091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931224" cy="1210146"/>
          </a:xfrm>
        </p:spPr>
        <p:txBody>
          <a:bodyPr>
            <a:normAutofit/>
          </a:bodyPr>
          <a:lstStyle/>
          <a:p>
            <a:r>
              <a:rPr lang="es-ES" dirty="0" smtClean="0"/>
              <a:t>9. </a:t>
            </a:r>
            <a:r>
              <a:rPr lang="es-ES_tradnl" dirty="0" smtClean="0"/>
              <a:t>Security </a:t>
            </a:r>
            <a:r>
              <a:rPr lang="es-ES_tradnl" dirty="0" err="1" smtClean="0"/>
              <a:t>Assessment</a:t>
            </a:r>
            <a:r>
              <a:rPr lang="es-ES_tradnl" dirty="0" smtClean="0"/>
              <a:t> </a:t>
            </a:r>
            <a:r>
              <a:rPr lang="mr-IN" dirty="0" smtClean="0"/>
              <a:t>–</a:t>
            </a:r>
            <a:r>
              <a:rPr lang="es-ES_tradnl" dirty="0" smtClean="0"/>
              <a:t> New </a:t>
            </a:r>
            <a:r>
              <a:rPr lang="es-ES_tradnl" dirty="0" err="1" smtClean="0"/>
              <a:t>threat</a:t>
            </a:r>
            <a:r>
              <a:rPr lang="es-ES_tradnl" dirty="0" smtClean="0"/>
              <a:t> </a:t>
            </a:r>
            <a:r>
              <a:rPr lang="es-ES_tradnl" dirty="0" err="1"/>
              <a:t>v</a:t>
            </a:r>
            <a:r>
              <a:rPr lang="es-ES_tradnl" dirty="0" err="1" smtClean="0"/>
              <a:t>ectors</a:t>
            </a:r>
            <a:endParaRPr lang="en-GB" dirty="0"/>
          </a:p>
        </p:txBody>
      </p:sp>
      <p:pic>
        <p:nvPicPr>
          <p:cNvPr id="130" name="Imagen 1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4072" y="4885737"/>
            <a:ext cx="720000" cy="720000"/>
          </a:xfrm>
          <a:prstGeom prst="rect">
            <a:avLst/>
          </a:prstGeom>
        </p:spPr>
      </p:pic>
      <p:sp>
        <p:nvSpPr>
          <p:cNvPr id="168" name="Rectángulo redondeado 167"/>
          <p:cNvSpPr/>
          <p:nvPr/>
        </p:nvSpPr>
        <p:spPr>
          <a:xfrm>
            <a:off x="6084168" y="5748252"/>
            <a:ext cx="1262344" cy="489060"/>
          </a:xfrm>
          <a:prstGeom prst="roundRect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lIns="36000" tIns="36000" rIns="36000" bIns="36000" rtlCol="0" anchor="ctr">
            <a:spAutoFit/>
          </a:bodyPr>
          <a:lstStyle/>
          <a:p>
            <a:pPr algn="ctr"/>
            <a:r>
              <a:rPr lang="en-US" sz="1200" dirty="0" smtClean="0"/>
              <a:t>Lab 05: Security Assessment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45303" y="1484784"/>
            <a:ext cx="4259145" cy="3239995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728" y="1456168"/>
            <a:ext cx="3337200" cy="4320000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5409799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199" y="274638"/>
            <a:ext cx="8602133" cy="696480"/>
          </a:xfrm>
        </p:spPr>
        <p:txBody>
          <a:bodyPr>
            <a:normAutofit/>
          </a:bodyPr>
          <a:lstStyle/>
          <a:p>
            <a:r>
              <a:rPr lang="es-ES" dirty="0" smtClean="0"/>
              <a:t>1. Digital Transformation: IT </a:t>
            </a:r>
            <a:r>
              <a:rPr lang="es-ES" dirty="0" err="1" smtClean="0"/>
              <a:t>World</a:t>
            </a:r>
            <a:r>
              <a:rPr lang="es-ES" dirty="0" smtClean="0"/>
              <a:t> </a:t>
            </a:r>
            <a:r>
              <a:rPr lang="es-ES" dirty="0" err="1" smtClean="0"/>
              <a:t>is</a:t>
            </a:r>
            <a:r>
              <a:rPr lang="es-ES" dirty="0" smtClean="0"/>
              <a:t> </a:t>
            </a:r>
            <a:r>
              <a:rPr lang="es-ES" dirty="0" err="1" smtClean="0"/>
              <a:t>changing</a:t>
            </a:r>
            <a:endParaRPr lang="es-E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6808" y="2204864"/>
            <a:ext cx="4811256" cy="25200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20072" y="2421129"/>
            <a:ext cx="3535549" cy="215999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6" name="Rectángulo 5"/>
          <p:cNvSpPr/>
          <p:nvPr/>
        </p:nvSpPr>
        <p:spPr>
          <a:xfrm>
            <a:off x="1436282" y="5500184"/>
            <a:ext cx="544274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000" dirty="0" smtClean="0">
                <a:hlinkClick r:id="rId4"/>
              </a:rPr>
              <a:t>https://www.slideshare.net/asotobu/sail-in-the-cloud</a:t>
            </a:r>
            <a:r>
              <a:rPr lang="es-ES" sz="1000" dirty="0" smtClean="0"/>
              <a:t> </a:t>
            </a:r>
            <a:endParaRPr lang="es-ES" sz="1000" dirty="0"/>
          </a:p>
        </p:txBody>
      </p:sp>
    </p:spTree>
    <p:extLst>
      <p:ext uri="{BB962C8B-B14F-4D97-AF65-F5344CB8AC3E}">
        <p14:creationId xmlns:p14="http://schemas.microsoft.com/office/powerpoint/2010/main" val="33333595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686800" cy="696480"/>
          </a:xfrm>
        </p:spPr>
        <p:txBody>
          <a:bodyPr>
            <a:normAutofit/>
          </a:bodyPr>
          <a:lstStyle/>
          <a:p>
            <a:r>
              <a:rPr lang="es-ES" dirty="0" smtClean="0"/>
              <a:t>10. Service </a:t>
            </a:r>
            <a:r>
              <a:rPr lang="es-ES" dirty="0" err="1" smtClean="0"/>
              <a:t>Mesh</a:t>
            </a:r>
            <a:r>
              <a:rPr lang="es-ES" dirty="0"/>
              <a:t>:</a:t>
            </a:r>
            <a:r>
              <a:rPr lang="es-ES" dirty="0" smtClean="0"/>
              <a:t> Reference Architecture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985076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 smtClean="0"/>
              <a:t>10. Service </a:t>
            </a:r>
            <a:r>
              <a:rPr lang="es-ES" dirty="0" err="1" smtClean="0"/>
              <a:t>Mesh</a:t>
            </a:r>
            <a:r>
              <a:rPr lang="es-ES" dirty="0"/>
              <a:t>:</a:t>
            </a:r>
            <a:r>
              <a:rPr lang="es-ES" dirty="0" smtClean="0"/>
              <a:t> </a:t>
            </a:r>
            <a:r>
              <a:rPr lang="es-ES" dirty="0" err="1" smtClean="0"/>
              <a:t>Learning</a:t>
            </a:r>
            <a:r>
              <a:rPr lang="es-ES" dirty="0" smtClean="0"/>
              <a:t> </a:t>
            </a:r>
            <a:r>
              <a:rPr lang="es-ES" dirty="0" err="1" smtClean="0"/>
              <a:t>Istio</a:t>
            </a:r>
            <a:endParaRPr lang="en-GB" dirty="0"/>
          </a:p>
        </p:txBody>
      </p:sp>
      <p:sp>
        <p:nvSpPr>
          <p:cNvPr id="32" name="Rectángulo 31"/>
          <p:cNvSpPr/>
          <p:nvPr/>
        </p:nvSpPr>
        <p:spPr>
          <a:xfrm>
            <a:off x="1799744" y="6119207"/>
            <a:ext cx="309155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hlinkClick r:id="rId2"/>
              </a:rPr>
              <a:t>https://learn.openshift.com/</a:t>
            </a:r>
            <a:r>
              <a:rPr lang="en-US" sz="1000" dirty="0" smtClean="0">
                <a:hlinkClick r:id="rId2"/>
              </a:rPr>
              <a:t>servicemesh</a:t>
            </a:r>
            <a:r>
              <a:rPr lang="en-US" sz="1000" dirty="0" smtClean="0"/>
              <a:t> </a:t>
            </a:r>
            <a:endParaRPr lang="en-US" sz="1000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99942" y="1413296"/>
            <a:ext cx="4748322" cy="46800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9844408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 smtClean="0"/>
              <a:t>10. Service </a:t>
            </a:r>
            <a:r>
              <a:rPr lang="es-ES" dirty="0" err="1" smtClean="0"/>
              <a:t>Mesh</a:t>
            </a:r>
            <a:r>
              <a:rPr lang="es-ES" dirty="0"/>
              <a:t>:</a:t>
            </a:r>
            <a:r>
              <a:rPr lang="es-ES" dirty="0" smtClean="0"/>
              <a:t> </a:t>
            </a:r>
            <a:r>
              <a:rPr lang="es-ES" dirty="0" err="1" smtClean="0"/>
              <a:t>Istio</a:t>
            </a:r>
            <a:r>
              <a:rPr lang="es-ES" dirty="0" smtClean="0"/>
              <a:t> Framework</a:t>
            </a:r>
            <a:endParaRPr lang="en-GB" dirty="0"/>
          </a:p>
        </p:txBody>
      </p:sp>
      <p:sp>
        <p:nvSpPr>
          <p:cNvPr id="105" name="Elipse 104"/>
          <p:cNvSpPr>
            <a:spLocks noChangeAspect="1"/>
          </p:cNvSpPr>
          <p:nvPr/>
        </p:nvSpPr>
        <p:spPr>
          <a:xfrm>
            <a:off x="3163601" y="2344018"/>
            <a:ext cx="149550" cy="1440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175" cap="rnd" cmpd="sng">
            <a:solidFill>
              <a:schemeClr val="tx1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106" name="Elipse 105"/>
          <p:cNvSpPr>
            <a:spLocks noChangeAspect="1"/>
          </p:cNvSpPr>
          <p:nvPr/>
        </p:nvSpPr>
        <p:spPr>
          <a:xfrm>
            <a:off x="3163601" y="2194330"/>
            <a:ext cx="149550" cy="1440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175" cap="rnd" cmpd="sng">
            <a:solidFill>
              <a:srgbClr val="339900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rgbClr val="339900"/>
              </a:solidFill>
            </a:endParaRPr>
          </a:p>
        </p:txBody>
      </p:sp>
      <p:sp>
        <p:nvSpPr>
          <p:cNvPr id="107" name="Elipse 106"/>
          <p:cNvSpPr>
            <a:spLocks noChangeAspect="1"/>
          </p:cNvSpPr>
          <p:nvPr/>
        </p:nvSpPr>
        <p:spPr>
          <a:xfrm>
            <a:off x="2461897" y="2043437"/>
            <a:ext cx="209094" cy="20133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108" name="Elipse 107"/>
          <p:cNvSpPr>
            <a:spLocks noChangeAspect="1"/>
          </p:cNvSpPr>
          <p:nvPr/>
        </p:nvSpPr>
        <p:spPr>
          <a:xfrm>
            <a:off x="2461897" y="2162810"/>
            <a:ext cx="209094" cy="20133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109" name="Elipse 108"/>
          <p:cNvSpPr>
            <a:spLocks noChangeAspect="1"/>
          </p:cNvSpPr>
          <p:nvPr/>
        </p:nvSpPr>
        <p:spPr>
          <a:xfrm>
            <a:off x="5848250" y="4039351"/>
            <a:ext cx="149550" cy="1440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110" name="Elipse 109"/>
          <p:cNvSpPr>
            <a:spLocks noChangeAspect="1"/>
          </p:cNvSpPr>
          <p:nvPr/>
        </p:nvSpPr>
        <p:spPr>
          <a:xfrm>
            <a:off x="5848693" y="4191751"/>
            <a:ext cx="149550" cy="1440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111" name="Elipse 110"/>
          <p:cNvSpPr>
            <a:spLocks noChangeAspect="1"/>
          </p:cNvSpPr>
          <p:nvPr/>
        </p:nvSpPr>
        <p:spPr>
          <a:xfrm>
            <a:off x="4811252" y="2878232"/>
            <a:ext cx="209094" cy="201335"/>
          </a:xfrm>
          <a:prstGeom prst="ellipse">
            <a:avLst/>
          </a:prstGeom>
          <a:solidFill>
            <a:schemeClr val="accent5"/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112" name="Elipse 111"/>
          <p:cNvSpPr>
            <a:spLocks noChangeAspect="1"/>
          </p:cNvSpPr>
          <p:nvPr/>
        </p:nvSpPr>
        <p:spPr>
          <a:xfrm>
            <a:off x="4815432" y="2338126"/>
            <a:ext cx="209094" cy="20133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113" name="Elipse 112"/>
          <p:cNvSpPr>
            <a:spLocks noChangeAspect="1"/>
          </p:cNvSpPr>
          <p:nvPr/>
        </p:nvSpPr>
        <p:spPr>
          <a:xfrm>
            <a:off x="4811252" y="1792117"/>
            <a:ext cx="209094" cy="20133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114" name="Elipse 113"/>
          <p:cNvSpPr>
            <a:spLocks noChangeAspect="1"/>
          </p:cNvSpPr>
          <p:nvPr/>
        </p:nvSpPr>
        <p:spPr>
          <a:xfrm>
            <a:off x="4819612" y="2474421"/>
            <a:ext cx="209094" cy="201335"/>
          </a:xfrm>
          <a:prstGeom prst="ellipse">
            <a:avLst/>
          </a:prstGeom>
          <a:solidFill>
            <a:schemeClr val="accent5"/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115" name="Elipse 114"/>
          <p:cNvSpPr>
            <a:spLocks noChangeAspect="1"/>
          </p:cNvSpPr>
          <p:nvPr/>
        </p:nvSpPr>
        <p:spPr>
          <a:xfrm>
            <a:off x="4815432" y="1928412"/>
            <a:ext cx="209094" cy="201335"/>
          </a:xfrm>
          <a:prstGeom prst="ellipse">
            <a:avLst/>
          </a:prstGeom>
          <a:solidFill>
            <a:schemeClr val="accent5"/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116" name="Elipse 115"/>
          <p:cNvSpPr>
            <a:spLocks noChangeAspect="1"/>
          </p:cNvSpPr>
          <p:nvPr/>
        </p:nvSpPr>
        <p:spPr>
          <a:xfrm>
            <a:off x="6362638" y="2302414"/>
            <a:ext cx="209094" cy="201335"/>
          </a:xfrm>
          <a:prstGeom prst="ellipse">
            <a:avLst/>
          </a:prstGeom>
          <a:solidFill>
            <a:schemeClr val="bg2"/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117" name="Elipse 116"/>
          <p:cNvSpPr>
            <a:spLocks noChangeAspect="1"/>
          </p:cNvSpPr>
          <p:nvPr/>
        </p:nvSpPr>
        <p:spPr>
          <a:xfrm>
            <a:off x="6362638" y="2338263"/>
            <a:ext cx="209094" cy="20133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118" name="Elipse 117"/>
          <p:cNvSpPr>
            <a:spLocks noChangeAspect="1"/>
          </p:cNvSpPr>
          <p:nvPr/>
        </p:nvSpPr>
        <p:spPr>
          <a:xfrm>
            <a:off x="6362638" y="2378358"/>
            <a:ext cx="209094" cy="201335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119" name="Rectángulo 118"/>
          <p:cNvSpPr/>
          <p:nvPr/>
        </p:nvSpPr>
        <p:spPr>
          <a:xfrm>
            <a:off x="2388925" y="1420357"/>
            <a:ext cx="4785677" cy="325282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r"/>
            <a:r>
              <a:rPr lang="es-ES" sz="800" dirty="0" err="1" smtClean="0">
                <a:solidFill>
                  <a:schemeClr val="tx1"/>
                </a:solidFill>
              </a:rPr>
              <a:t>Hosting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120" name="Rectángulo 119"/>
          <p:cNvSpPr/>
          <p:nvPr/>
        </p:nvSpPr>
        <p:spPr>
          <a:xfrm>
            <a:off x="2816207" y="1614864"/>
            <a:ext cx="4251284" cy="190491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r"/>
            <a:r>
              <a:rPr lang="es-ES" sz="800" dirty="0" smtClean="0">
                <a:solidFill>
                  <a:schemeClr val="tx1"/>
                </a:solidFill>
              </a:rPr>
              <a:t>Kubernetes</a:t>
            </a:r>
          </a:p>
          <a:p>
            <a:pPr algn="r"/>
            <a:r>
              <a:rPr lang="es-ES" sz="800" dirty="0" smtClean="0">
                <a:solidFill>
                  <a:schemeClr val="tx1"/>
                </a:solidFill>
              </a:rPr>
              <a:t>Node</a:t>
            </a:r>
            <a:r>
              <a:rPr lang="es-ES" sz="800" baseline="-25000" dirty="0" smtClean="0">
                <a:solidFill>
                  <a:schemeClr val="tx1"/>
                </a:solidFill>
              </a:rPr>
              <a:t>1</a:t>
            </a:r>
            <a:endParaRPr lang="es-ES" sz="800" baseline="-25000" dirty="0">
              <a:solidFill>
                <a:schemeClr val="tx1"/>
              </a:solidFill>
            </a:endParaRPr>
          </a:p>
        </p:txBody>
      </p:sp>
      <p:sp>
        <p:nvSpPr>
          <p:cNvPr id="121" name="Rectángulo redondeado 120"/>
          <p:cNvSpPr/>
          <p:nvPr/>
        </p:nvSpPr>
        <p:spPr>
          <a:xfrm>
            <a:off x="4661215" y="1699709"/>
            <a:ext cx="972000" cy="1715366"/>
          </a:xfrm>
          <a:prstGeom prst="roundRect">
            <a:avLst>
              <a:gd name="adj" fmla="val 6016"/>
            </a:avLst>
          </a:prstGeom>
          <a:solidFill>
            <a:schemeClr val="bg1">
              <a:lumMod val="7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Services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122" name="Elipse 121"/>
          <p:cNvSpPr>
            <a:spLocks noChangeAspect="1"/>
          </p:cNvSpPr>
          <p:nvPr/>
        </p:nvSpPr>
        <p:spPr>
          <a:xfrm>
            <a:off x="5293959" y="1797519"/>
            <a:ext cx="209094" cy="20133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123" name="Elipse 122"/>
          <p:cNvSpPr>
            <a:spLocks noChangeAspect="1"/>
          </p:cNvSpPr>
          <p:nvPr/>
        </p:nvSpPr>
        <p:spPr>
          <a:xfrm>
            <a:off x="5293959" y="2335975"/>
            <a:ext cx="209094" cy="20133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124" name="Elipse 123"/>
          <p:cNvSpPr>
            <a:spLocks noChangeAspect="1"/>
          </p:cNvSpPr>
          <p:nvPr/>
        </p:nvSpPr>
        <p:spPr>
          <a:xfrm>
            <a:off x="5293959" y="2872878"/>
            <a:ext cx="209094" cy="20133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125" name="Rectángulo 124"/>
          <p:cNvSpPr/>
          <p:nvPr/>
        </p:nvSpPr>
        <p:spPr>
          <a:xfrm>
            <a:off x="4815432" y="2337881"/>
            <a:ext cx="684000" cy="340731"/>
          </a:xfrm>
          <a:prstGeom prst="rect">
            <a:avLst/>
          </a:prstGeom>
          <a:solidFill>
            <a:srgbClr val="FD8008"/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ClusterIP</a:t>
            </a:r>
            <a:r>
              <a:rPr lang="es-ES" sz="800" baseline="-25000" dirty="0" smtClean="0">
                <a:solidFill>
                  <a:schemeClr val="tx1"/>
                </a:solidFill>
              </a:rPr>
              <a:t>2</a:t>
            </a:r>
            <a:endParaRPr lang="es-ES" sz="800" baseline="-25000" dirty="0">
              <a:solidFill>
                <a:schemeClr val="tx1"/>
              </a:solidFill>
            </a:endParaRPr>
          </a:p>
        </p:txBody>
      </p:sp>
      <p:sp>
        <p:nvSpPr>
          <p:cNvPr id="126" name="Rectángulo 125"/>
          <p:cNvSpPr/>
          <p:nvPr/>
        </p:nvSpPr>
        <p:spPr>
          <a:xfrm>
            <a:off x="4815432" y="1789016"/>
            <a:ext cx="684000" cy="340731"/>
          </a:xfrm>
          <a:prstGeom prst="rect">
            <a:avLst/>
          </a:prstGeom>
          <a:solidFill>
            <a:srgbClr val="FD8008"/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ClusterIP</a:t>
            </a:r>
            <a:r>
              <a:rPr lang="es-ES" sz="800" baseline="-25000" dirty="0" smtClean="0">
                <a:solidFill>
                  <a:schemeClr val="tx1"/>
                </a:solidFill>
              </a:rPr>
              <a:t>1</a:t>
            </a:r>
            <a:endParaRPr lang="es-ES" sz="800" baseline="-25000" dirty="0">
              <a:solidFill>
                <a:schemeClr val="tx1"/>
              </a:solidFill>
            </a:endParaRPr>
          </a:p>
        </p:txBody>
      </p:sp>
      <p:sp>
        <p:nvSpPr>
          <p:cNvPr id="127" name="Rectángulo 126"/>
          <p:cNvSpPr/>
          <p:nvPr/>
        </p:nvSpPr>
        <p:spPr>
          <a:xfrm>
            <a:off x="4815432" y="2876886"/>
            <a:ext cx="684000" cy="340731"/>
          </a:xfrm>
          <a:prstGeom prst="rect">
            <a:avLst/>
          </a:prstGeom>
          <a:solidFill>
            <a:srgbClr val="FD8008"/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ClusterIP</a:t>
            </a:r>
            <a:r>
              <a:rPr lang="es-ES" sz="800" baseline="-25000" dirty="0" smtClean="0">
                <a:solidFill>
                  <a:schemeClr val="tx1"/>
                </a:solidFill>
              </a:rPr>
              <a:t>3</a:t>
            </a:r>
            <a:endParaRPr lang="es-ES" sz="800" baseline="-25000" dirty="0">
              <a:solidFill>
                <a:schemeClr val="tx1"/>
              </a:solidFill>
            </a:endParaRPr>
          </a:p>
        </p:txBody>
      </p:sp>
      <p:sp>
        <p:nvSpPr>
          <p:cNvPr id="128" name="Arco 127"/>
          <p:cNvSpPr>
            <a:spLocks noChangeAspect="1"/>
          </p:cNvSpPr>
          <p:nvPr/>
        </p:nvSpPr>
        <p:spPr>
          <a:xfrm rot="16200000">
            <a:off x="5906680" y="2482162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29" name="Conector recto 128"/>
          <p:cNvCxnSpPr>
            <a:stCxn id="130" idx="0"/>
            <a:endCxn id="128" idx="0"/>
          </p:cNvCxnSpPr>
          <p:nvPr/>
        </p:nvCxnSpPr>
        <p:spPr>
          <a:xfrm flipH="1" flipV="1">
            <a:off x="5907139" y="2570677"/>
            <a:ext cx="746" cy="314548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30" name="Arco 129"/>
          <p:cNvSpPr>
            <a:spLocks noChangeAspect="1"/>
          </p:cNvSpPr>
          <p:nvPr/>
        </p:nvSpPr>
        <p:spPr>
          <a:xfrm rot="5400000">
            <a:off x="5730397" y="2796710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31" name="Conector recto 130"/>
          <p:cNvCxnSpPr>
            <a:stCxn id="124" idx="6"/>
            <a:endCxn id="130" idx="2"/>
          </p:cNvCxnSpPr>
          <p:nvPr/>
        </p:nvCxnSpPr>
        <p:spPr>
          <a:xfrm>
            <a:off x="5503053" y="2973546"/>
            <a:ext cx="316317" cy="652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32" name="Conector recto 131"/>
          <p:cNvCxnSpPr>
            <a:stCxn id="133" idx="2"/>
            <a:endCxn id="111" idx="2"/>
          </p:cNvCxnSpPr>
          <p:nvPr/>
        </p:nvCxnSpPr>
        <p:spPr>
          <a:xfrm flipV="1">
            <a:off x="4289633" y="2978900"/>
            <a:ext cx="521619" cy="2313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dot"/>
            <a:round/>
            <a:tailEnd type="arrow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33" name="Arco 132"/>
          <p:cNvSpPr>
            <a:spLocks noChangeAspect="1"/>
          </p:cNvSpPr>
          <p:nvPr/>
        </p:nvSpPr>
        <p:spPr>
          <a:xfrm rot="16200000">
            <a:off x="4200659" y="2981671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  <a:prstDash val="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4" name="Rectángulo redondeado 133"/>
          <p:cNvSpPr/>
          <p:nvPr/>
        </p:nvSpPr>
        <p:spPr>
          <a:xfrm>
            <a:off x="6023712" y="1933862"/>
            <a:ext cx="886076" cy="851935"/>
          </a:xfrm>
          <a:prstGeom prst="roundRect">
            <a:avLst>
              <a:gd name="adj" fmla="val 8040"/>
            </a:avLst>
          </a:prstGeom>
          <a:solidFill>
            <a:schemeClr val="bg1">
              <a:lumMod val="7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Pod</a:t>
            </a:r>
            <a:r>
              <a:rPr lang="es-ES" sz="800" baseline="-25000" dirty="0" smtClean="0">
                <a:solidFill>
                  <a:schemeClr val="tx1"/>
                </a:solidFill>
              </a:rPr>
              <a:t>1</a:t>
            </a:r>
            <a:endParaRPr lang="es-ES" sz="800" baseline="-25000" dirty="0">
              <a:solidFill>
                <a:schemeClr val="tx1"/>
              </a:solidFill>
            </a:endParaRPr>
          </a:p>
        </p:txBody>
      </p:sp>
      <p:sp>
        <p:nvSpPr>
          <p:cNvPr id="135" name="Rectángulo redondeado 134"/>
          <p:cNvSpPr/>
          <p:nvPr/>
        </p:nvSpPr>
        <p:spPr>
          <a:xfrm>
            <a:off x="6364151" y="2175955"/>
            <a:ext cx="465053" cy="517020"/>
          </a:xfrm>
          <a:prstGeom prst="roundRect">
            <a:avLst>
              <a:gd name="adj" fmla="val 8040"/>
            </a:avLst>
          </a:prstGeom>
          <a:solidFill>
            <a:schemeClr val="bg2">
              <a:lumMod val="75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Docker</a:t>
            </a:r>
            <a:r>
              <a:rPr lang="es-ES" sz="800" baseline="-25000" dirty="0" smtClean="0">
                <a:solidFill>
                  <a:schemeClr val="tx1"/>
                </a:solidFill>
              </a:rPr>
              <a:t>1</a:t>
            </a:r>
            <a:endParaRPr lang="es-ES" sz="800" baseline="-25000" dirty="0">
              <a:solidFill>
                <a:schemeClr val="tx1"/>
              </a:solidFill>
            </a:endParaRPr>
          </a:p>
        </p:txBody>
      </p:sp>
      <p:cxnSp>
        <p:nvCxnSpPr>
          <p:cNvPr id="136" name="Conector recto 135"/>
          <p:cNvCxnSpPr>
            <a:stCxn id="122" idx="6"/>
            <a:endCxn id="145" idx="0"/>
          </p:cNvCxnSpPr>
          <p:nvPr/>
        </p:nvCxnSpPr>
        <p:spPr>
          <a:xfrm flipV="1">
            <a:off x="5503053" y="1896618"/>
            <a:ext cx="314196" cy="1569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37" name="Conector recto 136"/>
          <p:cNvCxnSpPr>
            <a:stCxn id="128" idx="2"/>
            <a:endCxn id="118" idx="2"/>
          </p:cNvCxnSpPr>
          <p:nvPr/>
        </p:nvCxnSpPr>
        <p:spPr>
          <a:xfrm flipV="1">
            <a:off x="5995654" y="2479026"/>
            <a:ext cx="366984" cy="2678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38" name="Conector recto 137"/>
          <p:cNvCxnSpPr>
            <a:stCxn id="139" idx="2"/>
            <a:endCxn id="113" idx="2"/>
          </p:cNvCxnSpPr>
          <p:nvPr/>
        </p:nvCxnSpPr>
        <p:spPr>
          <a:xfrm>
            <a:off x="3005617" y="1891112"/>
            <a:ext cx="1805635" cy="1673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dash"/>
            <a:tailEnd type="arrow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39" name="Arco 138"/>
          <p:cNvSpPr>
            <a:spLocks noChangeAspect="1"/>
          </p:cNvSpPr>
          <p:nvPr/>
        </p:nvSpPr>
        <p:spPr>
          <a:xfrm rot="16200000">
            <a:off x="2916643" y="1891570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40" name="Conector recto 139"/>
          <p:cNvCxnSpPr>
            <a:stCxn id="141" idx="0"/>
            <a:endCxn id="139" idx="0"/>
          </p:cNvCxnSpPr>
          <p:nvPr/>
        </p:nvCxnSpPr>
        <p:spPr>
          <a:xfrm flipV="1">
            <a:off x="2912747" y="1980085"/>
            <a:ext cx="4355" cy="75703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41" name="Arco 140"/>
          <p:cNvSpPr>
            <a:spLocks noChangeAspect="1"/>
          </p:cNvSpPr>
          <p:nvPr/>
        </p:nvSpPr>
        <p:spPr>
          <a:xfrm rot="5400000">
            <a:off x="2735259" y="1967273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42" name="Conector recto 141"/>
          <p:cNvCxnSpPr>
            <a:stCxn id="107" idx="6"/>
            <a:endCxn id="141" idx="2"/>
          </p:cNvCxnSpPr>
          <p:nvPr/>
        </p:nvCxnSpPr>
        <p:spPr>
          <a:xfrm>
            <a:off x="2670991" y="2144105"/>
            <a:ext cx="153241" cy="656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dash"/>
            <a:headEnd type="arrow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43" name="Conector recto 142"/>
          <p:cNvCxnSpPr>
            <a:stCxn id="123" idx="6"/>
            <a:endCxn id="117" idx="2"/>
          </p:cNvCxnSpPr>
          <p:nvPr/>
        </p:nvCxnSpPr>
        <p:spPr>
          <a:xfrm>
            <a:off x="5503053" y="2436643"/>
            <a:ext cx="859585" cy="2288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44" name="Arco 143"/>
          <p:cNvSpPr>
            <a:spLocks noChangeAspect="1"/>
          </p:cNvSpPr>
          <p:nvPr/>
        </p:nvSpPr>
        <p:spPr>
          <a:xfrm rot="10800000">
            <a:off x="5906222" y="2224534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5" name="Arco 144"/>
          <p:cNvSpPr>
            <a:spLocks noChangeAspect="1"/>
          </p:cNvSpPr>
          <p:nvPr/>
        </p:nvSpPr>
        <p:spPr>
          <a:xfrm>
            <a:off x="5728276" y="1896618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46" name="Conector recto 145"/>
          <p:cNvCxnSpPr>
            <a:stCxn id="145" idx="2"/>
            <a:endCxn id="144" idx="2"/>
          </p:cNvCxnSpPr>
          <p:nvPr/>
        </p:nvCxnSpPr>
        <p:spPr>
          <a:xfrm>
            <a:off x="5906222" y="1985133"/>
            <a:ext cx="0" cy="327915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47" name="Conector recto 146"/>
          <p:cNvCxnSpPr>
            <a:stCxn id="144" idx="0"/>
            <a:endCxn id="116" idx="2"/>
          </p:cNvCxnSpPr>
          <p:nvPr/>
        </p:nvCxnSpPr>
        <p:spPr>
          <a:xfrm>
            <a:off x="5995195" y="2401563"/>
            <a:ext cx="367443" cy="1519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48" name="Conector recto 147"/>
          <p:cNvCxnSpPr>
            <a:endCxn id="107" idx="2"/>
          </p:cNvCxnSpPr>
          <p:nvPr/>
        </p:nvCxnSpPr>
        <p:spPr>
          <a:xfrm>
            <a:off x="994995" y="2144105"/>
            <a:ext cx="1466902" cy="0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dash"/>
            <a:headEnd type="arrow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49" name="Rectángulo 148"/>
          <p:cNvSpPr/>
          <p:nvPr/>
        </p:nvSpPr>
        <p:spPr>
          <a:xfrm>
            <a:off x="4037542" y="3565549"/>
            <a:ext cx="3042805" cy="1025698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r"/>
            <a:r>
              <a:rPr lang="es-ES" sz="800" dirty="0" smtClean="0">
                <a:solidFill>
                  <a:schemeClr val="tx1"/>
                </a:solidFill>
              </a:rPr>
              <a:t>Kubernetes</a:t>
            </a:r>
          </a:p>
          <a:p>
            <a:pPr algn="r"/>
            <a:r>
              <a:rPr lang="es-ES" sz="800" dirty="0" smtClean="0">
                <a:solidFill>
                  <a:schemeClr val="tx1"/>
                </a:solidFill>
              </a:rPr>
              <a:t>Node</a:t>
            </a:r>
            <a:r>
              <a:rPr lang="es-ES" sz="800" baseline="-25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50" name="Rectángulo redondeado 149"/>
          <p:cNvSpPr/>
          <p:nvPr/>
        </p:nvSpPr>
        <p:spPr>
          <a:xfrm>
            <a:off x="5765363" y="3662789"/>
            <a:ext cx="630036" cy="851935"/>
          </a:xfrm>
          <a:prstGeom prst="roundRect">
            <a:avLst>
              <a:gd name="adj" fmla="val 8040"/>
            </a:avLst>
          </a:prstGeom>
          <a:solidFill>
            <a:schemeClr val="bg1">
              <a:lumMod val="7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Pod</a:t>
            </a:r>
            <a:r>
              <a:rPr lang="es-ES" sz="800" baseline="-25000" dirty="0" smtClean="0">
                <a:solidFill>
                  <a:schemeClr val="tx1"/>
                </a:solidFill>
              </a:rPr>
              <a:t>2</a:t>
            </a:r>
            <a:endParaRPr lang="es-ES" sz="800" baseline="-25000" dirty="0">
              <a:solidFill>
                <a:schemeClr val="tx1"/>
              </a:solidFill>
            </a:endParaRPr>
          </a:p>
        </p:txBody>
      </p:sp>
      <p:sp>
        <p:nvSpPr>
          <p:cNvPr id="151" name="Rectángulo redondeado 150"/>
          <p:cNvSpPr/>
          <p:nvPr/>
        </p:nvSpPr>
        <p:spPr>
          <a:xfrm>
            <a:off x="5849762" y="3908901"/>
            <a:ext cx="465053" cy="517020"/>
          </a:xfrm>
          <a:prstGeom prst="roundRect">
            <a:avLst>
              <a:gd name="adj" fmla="val 8040"/>
            </a:avLst>
          </a:prstGeom>
          <a:solidFill>
            <a:schemeClr val="bg2">
              <a:lumMod val="75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Docker</a:t>
            </a:r>
            <a:r>
              <a:rPr lang="es-ES" sz="800" baseline="-25000" dirty="0" smtClean="0">
                <a:solidFill>
                  <a:schemeClr val="tx1"/>
                </a:solidFill>
              </a:rPr>
              <a:t>2</a:t>
            </a:r>
            <a:endParaRPr lang="es-ES" sz="800" baseline="-25000" dirty="0">
              <a:solidFill>
                <a:schemeClr val="tx1"/>
              </a:solidFill>
            </a:endParaRPr>
          </a:p>
        </p:txBody>
      </p:sp>
      <p:cxnSp>
        <p:nvCxnSpPr>
          <p:cNvPr id="152" name="Conector recto 151"/>
          <p:cNvCxnSpPr>
            <a:stCxn id="154" idx="0"/>
            <a:endCxn id="109" idx="2"/>
          </p:cNvCxnSpPr>
          <p:nvPr/>
        </p:nvCxnSpPr>
        <p:spPr>
          <a:xfrm>
            <a:off x="4289174" y="4108268"/>
            <a:ext cx="1559076" cy="3083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53" name="Conector recto 152"/>
          <p:cNvCxnSpPr>
            <a:stCxn id="154" idx="2"/>
            <a:endCxn id="133" idx="0"/>
          </p:cNvCxnSpPr>
          <p:nvPr/>
        </p:nvCxnSpPr>
        <p:spPr>
          <a:xfrm flipV="1">
            <a:off x="4200201" y="3070186"/>
            <a:ext cx="917" cy="949567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54" name="Arco 153"/>
          <p:cNvSpPr>
            <a:spLocks noChangeAspect="1"/>
          </p:cNvSpPr>
          <p:nvPr/>
        </p:nvSpPr>
        <p:spPr>
          <a:xfrm rot="10800000">
            <a:off x="4200201" y="3931239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  <a:prstDash val="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55" name="Conector recto 154"/>
          <p:cNvCxnSpPr>
            <a:stCxn id="156" idx="2"/>
            <a:endCxn id="115" idx="2"/>
          </p:cNvCxnSpPr>
          <p:nvPr/>
        </p:nvCxnSpPr>
        <p:spPr>
          <a:xfrm flipV="1">
            <a:off x="4289174" y="2029080"/>
            <a:ext cx="526258" cy="1063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dot"/>
            <a:round/>
            <a:tailEnd type="arrow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56" name="Arco 155"/>
          <p:cNvSpPr>
            <a:spLocks noChangeAspect="1"/>
          </p:cNvSpPr>
          <p:nvPr/>
        </p:nvSpPr>
        <p:spPr>
          <a:xfrm rot="16200000">
            <a:off x="4200200" y="2030601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  <a:prstDash val="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57" name="Conector recto 156"/>
          <p:cNvCxnSpPr>
            <a:endCxn id="156" idx="0"/>
          </p:cNvCxnSpPr>
          <p:nvPr/>
        </p:nvCxnSpPr>
        <p:spPr>
          <a:xfrm flipV="1">
            <a:off x="4199742" y="2119116"/>
            <a:ext cx="917" cy="1029459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58" name="Conector recto 157"/>
          <p:cNvCxnSpPr>
            <a:stCxn id="159" idx="2"/>
            <a:endCxn id="114" idx="2"/>
          </p:cNvCxnSpPr>
          <p:nvPr/>
        </p:nvCxnSpPr>
        <p:spPr>
          <a:xfrm flipV="1">
            <a:off x="4293354" y="2575089"/>
            <a:ext cx="526258" cy="5667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dot"/>
            <a:round/>
            <a:tailEnd type="arrow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59" name="Arco 158"/>
          <p:cNvSpPr>
            <a:spLocks noChangeAspect="1"/>
          </p:cNvSpPr>
          <p:nvPr/>
        </p:nvSpPr>
        <p:spPr>
          <a:xfrm rot="16200000">
            <a:off x="4204380" y="2581214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  <a:prstDash val="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0" name="Rectángulo 159"/>
          <p:cNvSpPr/>
          <p:nvPr/>
        </p:nvSpPr>
        <p:spPr>
          <a:xfrm>
            <a:off x="2015750" y="1622327"/>
            <a:ext cx="748923" cy="273272"/>
          </a:xfrm>
          <a:prstGeom prst="rect">
            <a:avLst/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dirty="0" smtClean="0">
                <a:solidFill>
                  <a:schemeClr val="tx1"/>
                </a:solidFill>
              </a:rPr>
              <a:t>Edge</a:t>
            </a:r>
            <a:r>
              <a:rPr lang="es-ES" sz="800" dirty="0" smtClean="0">
                <a:solidFill>
                  <a:schemeClr val="tx1"/>
                </a:solidFill>
              </a:rPr>
              <a:t> Proxy</a:t>
            </a:r>
          </a:p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(Load </a:t>
            </a:r>
            <a:r>
              <a:rPr lang="en-GB" sz="800" dirty="0" smtClean="0">
                <a:solidFill>
                  <a:schemeClr val="tx1"/>
                </a:solidFill>
              </a:rPr>
              <a:t>Balancer</a:t>
            </a:r>
            <a:r>
              <a:rPr lang="es-ES" sz="800" dirty="0" smtClean="0">
                <a:solidFill>
                  <a:schemeClr val="tx1"/>
                </a:solidFill>
              </a:rPr>
              <a:t>)</a:t>
            </a:r>
            <a:endParaRPr lang="es-ES" sz="800" dirty="0">
              <a:solidFill>
                <a:schemeClr val="tx1"/>
              </a:solidFill>
            </a:endParaRPr>
          </a:p>
        </p:txBody>
      </p:sp>
      <p:cxnSp>
        <p:nvCxnSpPr>
          <p:cNvPr id="161" name="Conector recto 160"/>
          <p:cNvCxnSpPr/>
          <p:nvPr/>
        </p:nvCxnSpPr>
        <p:spPr>
          <a:xfrm>
            <a:off x="994995" y="2263478"/>
            <a:ext cx="1466902" cy="0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headEnd type="arrow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62" name="Y 161"/>
          <p:cNvSpPr>
            <a:spLocks noChangeAspect="1"/>
          </p:cNvSpPr>
          <p:nvPr/>
        </p:nvSpPr>
        <p:spPr>
          <a:xfrm>
            <a:off x="2102856" y="1910322"/>
            <a:ext cx="577952" cy="576000"/>
          </a:xfrm>
          <a:prstGeom prst="flowChartSummingJunction">
            <a:avLst/>
          </a:prstGeom>
          <a:solidFill>
            <a:srgbClr val="000090"/>
          </a:solidFill>
          <a:ln w="3175" cap="rnd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pic>
        <p:nvPicPr>
          <p:cNvPr id="163" name="Imagen 16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05839" y="1832571"/>
            <a:ext cx="143997" cy="143997"/>
          </a:xfrm>
          <a:prstGeom prst="rect">
            <a:avLst/>
          </a:prstGeom>
        </p:spPr>
      </p:pic>
      <p:sp>
        <p:nvSpPr>
          <p:cNvPr id="164" name="Rectángulo redondeado 163"/>
          <p:cNvSpPr/>
          <p:nvPr/>
        </p:nvSpPr>
        <p:spPr>
          <a:xfrm rot="16200000">
            <a:off x="5949044" y="2336779"/>
            <a:ext cx="537053" cy="215996"/>
          </a:xfrm>
          <a:prstGeom prst="roundRect">
            <a:avLst>
              <a:gd name="adj" fmla="val 8040"/>
            </a:avLst>
          </a:prstGeom>
          <a:solidFill>
            <a:schemeClr val="accent6">
              <a:lumMod val="75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dirty="0" smtClean="0">
                <a:solidFill>
                  <a:schemeClr val="bg1"/>
                </a:solidFill>
              </a:rPr>
              <a:t>Sidecar</a:t>
            </a:r>
            <a:r>
              <a:rPr lang="es-ES" sz="800" baseline="-25000" dirty="0" smtClean="0">
                <a:solidFill>
                  <a:schemeClr val="bg1"/>
                </a:solidFill>
              </a:rPr>
              <a:t>1</a:t>
            </a:r>
            <a:endParaRPr lang="es-ES" sz="800" baseline="-25000" dirty="0">
              <a:solidFill>
                <a:schemeClr val="bg1"/>
              </a:solidFill>
            </a:endParaRPr>
          </a:p>
        </p:txBody>
      </p:sp>
      <p:sp>
        <p:nvSpPr>
          <p:cNvPr id="165" name="Rectángulo 164"/>
          <p:cNvSpPr/>
          <p:nvPr/>
        </p:nvSpPr>
        <p:spPr>
          <a:xfrm>
            <a:off x="2818940" y="3354917"/>
            <a:ext cx="1149809" cy="1238494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r"/>
            <a:endParaRPr lang="es-ES" sz="800" baseline="-25000" dirty="0">
              <a:solidFill>
                <a:schemeClr val="tx1"/>
              </a:solidFill>
            </a:endParaRPr>
          </a:p>
        </p:txBody>
      </p:sp>
      <p:sp>
        <p:nvSpPr>
          <p:cNvPr id="166" name="Rectángulo redondeado 165"/>
          <p:cNvSpPr/>
          <p:nvPr/>
        </p:nvSpPr>
        <p:spPr>
          <a:xfrm>
            <a:off x="3003468" y="2073647"/>
            <a:ext cx="822407" cy="2441077"/>
          </a:xfrm>
          <a:prstGeom prst="roundRect">
            <a:avLst>
              <a:gd name="adj" fmla="val 8040"/>
            </a:avLst>
          </a:prstGeom>
          <a:solidFill>
            <a:schemeClr val="bg1">
              <a:lumMod val="7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Service </a:t>
            </a:r>
            <a:r>
              <a:rPr lang="es-ES" sz="800" dirty="0" err="1" smtClean="0">
                <a:solidFill>
                  <a:schemeClr val="tx1"/>
                </a:solidFill>
              </a:rPr>
              <a:t>Mesh</a:t>
            </a:r>
            <a:r>
              <a:rPr lang="es-ES" sz="800" dirty="0" smtClean="0">
                <a:solidFill>
                  <a:schemeClr val="tx1"/>
                </a:solidFill>
              </a:rPr>
              <a:t> Control </a:t>
            </a:r>
            <a:r>
              <a:rPr lang="es-ES" sz="800" dirty="0" err="1" smtClean="0">
                <a:solidFill>
                  <a:schemeClr val="tx1"/>
                </a:solidFill>
              </a:rPr>
              <a:t>Plane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167" name="Elipse 166"/>
          <p:cNvSpPr>
            <a:spLocks noChangeAspect="1"/>
          </p:cNvSpPr>
          <p:nvPr/>
        </p:nvSpPr>
        <p:spPr>
          <a:xfrm>
            <a:off x="3456382" y="2338131"/>
            <a:ext cx="209094" cy="20133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168" name="Rectángulo 167"/>
          <p:cNvSpPr/>
          <p:nvPr/>
        </p:nvSpPr>
        <p:spPr>
          <a:xfrm>
            <a:off x="3159064" y="2157631"/>
            <a:ext cx="506662" cy="470580"/>
          </a:xfrm>
          <a:prstGeom prst="rect">
            <a:avLst/>
          </a:prstGeom>
          <a:solidFill>
            <a:schemeClr val="accent6">
              <a:lumMod val="7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ctr"/>
            <a:r>
              <a:rPr lang="en-US" sz="800" dirty="0" err="1" smtClean="0">
                <a:solidFill>
                  <a:schemeClr val="bg1"/>
                </a:solidFill>
              </a:rPr>
              <a:t>Istio</a:t>
            </a:r>
            <a:r>
              <a:rPr lang="en-US" sz="800" dirty="0" smtClean="0">
                <a:solidFill>
                  <a:schemeClr val="bg1"/>
                </a:solidFill>
              </a:rPr>
              <a:t> Ingress</a:t>
            </a:r>
            <a:endParaRPr lang="en-GB" sz="800" dirty="0">
              <a:solidFill>
                <a:schemeClr val="bg1"/>
              </a:solidFill>
            </a:endParaRPr>
          </a:p>
        </p:txBody>
      </p:sp>
      <p:cxnSp>
        <p:nvCxnSpPr>
          <p:cNvPr id="169" name="Conector recto 168"/>
          <p:cNvCxnSpPr>
            <a:stCxn id="167" idx="6"/>
            <a:endCxn id="112" idx="2"/>
          </p:cNvCxnSpPr>
          <p:nvPr/>
        </p:nvCxnSpPr>
        <p:spPr>
          <a:xfrm flipV="1">
            <a:off x="3665476" y="2438794"/>
            <a:ext cx="1149956" cy="5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solid"/>
            <a:headEnd type="arrow" w="sm" len="sm"/>
            <a:tailEnd type="arrow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70" name="Conector recto 169"/>
          <p:cNvCxnSpPr>
            <a:stCxn id="191" idx="2"/>
            <a:endCxn id="105" idx="2"/>
          </p:cNvCxnSpPr>
          <p:nvPr/>
        </p:nvCxnSpPr>
        <p:spPr>
          <a:xfrm>
            <a:off x="2956425" y="2415710"/>
            <a:ext cx="207176" cy="308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solid"/>
            <a:headEnd type="none"/>
            <a:tailEnd type="arrow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71" name="Rectángulo 170"/>
          <p:cNvSpPr/>
          <p:nvPr/>
        </p:nvSpPr>
        <p:spPr>
          <a:xfrm>
            <a:off x="3159064" y="2841647"/>
            <a:ext cx="506662" cy="249912"/>
          </a:xfrm>
          <a:prstGeom prst="rect">
            <a:avLst/>
          </a:prstGeom>
          <a:solidFill>
            <a:schemeClr val="accent6">
              <a:lumMod val="7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ctr"/>
            <a:r>
              <a:rPr lang="en-US" sz="800" dirty="0" err="1" smtClean="0">
                <a:solidFill>
                  <a:schemeClr val="bg1"/>
                </a:solidFill>
              </a:rPr>
              <a:t>Istio</a:t>
            </a:r>
            <a:r>
              <a:rPr lang="en-US" sz="800" dirty="0" smtClean="0">
                <a:solidFill>
                  <a:schemeClr val="bg1"/>
                </a:solidFill>
              </a:rPr>
              <a:t> CA</a:t>
            </a:r>
            <a:endParaRPr lang="en-GB" sz="800" dirty="0">
              <a:solidFill>
                <a:schemeClr val="bg1"/>
              </a:solidFill>
            </a:endParaRPr>
          </a:p>
        </p:txBody>
      </p:sp>
      <p:sp>
        <p:nvSpPr>
          <p:cNvPr id="172" name="Rectángulo 171"/>
          <p:cNvSpPr/>
          <p:nvPr/>
        </p:nvSpPr>
        <p:spPr>
          <a:xfrm>
            <a:off x="3158814" y="3163778"/>
            <a:ext cx="506662" cy="249912"/>
          </a:xfrm>
          <a:prstGeom prst="rect">
            <a:avLst/>
          </a:prstGeom>
          <a:solidFill>
            <a:schemeClr val="accent6">
              <a:lumMod val="7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ctr"/>
            <a:r>
              <a:rPr lang="en-US" sz="800" dirty="0" err="1" smtClean="0">
                <a:solidFill>
                  <a:schemeClr val="bg1"/>
                </a:solidFill>
              </a:rPr>
              <a:t>Istio</a:t>
            </a:r>
            <a:r>
              <a:rPr lang="en-US" sz="800" dirty="0" smtClean="0">
                <a:solidFill>
                  <a:schemeClr val="bg1"/>
                </a:solidFill>
              </a:rPr>
              <a:t> Pilot</a:t>
            </a:r>
            <a:endParaRPr lang="en-GB" sz="800" dirty="0">
              <a:solidFill>
                <a:schemeClr val="bg1"/>
              </a:solidFill>
            </a:endParaRPr>
          </a:p>
        </p:txBody>
      </p:sp>
      <p:sp>
        <p:nvSpPr>
          <p:cNvPr id="173" name="Rectángulo 172"/>
          <p:cNvSpPr/>
          <p:nvPr/>
        </p:nvSpPr>
        <p:spPr>
          <a:xfrm>
            <a:off x="3158814" y="3480547"/>
            <a:ext cx="506662" cy="249912"/>
          </a:xfrm>
          <a:prstGeom prst="rect">
            <a:avLst/>
          </a:prstGeom>
          <a:solidFill>
            <a:schemeClr val="accent6">
              <a:lumMod val="7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ctr"/>
            <a:r>
              <a:rPr lang="en-US" sz="800" dirty="0" err="1" smtClean="0">
                <a:solidFill>
                  <a:schemeClr val="bg1"/>
                </a:solidFill>
              </a:rPr>
              <a:t>Istio</a:t>
            </a:r>
            <a:r>
              <a:rPr lang="en-US" sz="800" dirty="0" smtClean="0">
                <a:solidFill>
                  <a:schemeClr val="bg1"/>
                </a:solidFill>
              </a:rPr>
              <a:t> Mixer</a:t>
            </a:r>
            <a:endParaRPr lang="en-GB" sz="800" dirty="0">
              <a:solidFill>
                <a:schemeClr val="bg1"/>
              </a:solidFill>
            </a:endParaRPr>
          </a:p>
        </p:txBody>
      </p:sp>
      <p:sp>
        <p:nvSpPr>
          <p:cNvPr id="174" name="Rectángulo 173"/>
          <p:cNvSpPr/>
          <p:nvPr/>
        </p:nvSpPr>
        <p:spPr>
          <a:xfrm>
            <a:off x="3159064" y="3797848"/>
            <a:ext cx="506662" cy="249912"/>
          </a:xfrm>
          <a:prstGeom prst="rect">
            <a:avLst/>
          </a:prstGeom>
          <a:solidFill>
            <a:schemeClr val="accent6">
              <a:lumMod val="7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ctr"/>
            <a:r>
              <a:rPr lang="en-US" sz="800" dirty="0" err="1" smtClean="0">
                <a:solidFill>
                  <a:schemeClr val="bg1"/>
                </a:solidFill>
              </a:rPr>
              <a:t>Istio</a:t>
            </a:r>
            <a:r>
              <a:rPr lang="en-US" sz="800" dirty="0" smtClean="0">
                <a:solidFill>
                  <a:schemeClr val="bg1"/>
                </a:solidFill>
              </a:rPr>
              <a:t> </a:t>
            </a:r>
            <a:r>
              <a:rPr lang="en-US" sz="800" dirty="0" err="1" smtClean="0">
                <a:solidFill>
                  <a:schemeClr val="bg1"/>
                </a:solidFill>
              </a:rPr>
              <a:t>Auth</a:t>
            </a:r>
            <a:endParaRPr lang="en-GB" sz="800" dirty="0">
              <a:solidFill>
                <a:schemeClr val="bg1"/>
              </a:solidFill>
            </a:endParaRPr>
          </a:p>
        </p:txBody>
      </p:sp>
      <p:pic>
        <p:nvPicPr>
          <p:cNvPr id="175" name="Imagen 17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74810" y="2265324"/>
            <a:ext cx="187878" cy="179996"/>
          </a:xfrm>
          <a:prstGeom prst="rect">
            <a:avLst/>
          </a:prstGeom>
        </p:spPr>
      </p:pic>
      <p:pic>
        <p:nvPicPr>
          <p:cNvPr id="177" name="Imagen 17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12796" y="2892390"/>
            <a:ext cx="143997" cy="143997"/>
          </a:xfrm>
          <a:prstGeom prst="rect">
            <a:avLst/>
          </a:prstGeom>
        </p:spPr>
      </p:pic>
      <p:pic>
        <p:nvPicPr>
          <p:cNvPr id="179" name="Imagen 17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39253" y="4027775"/>
            <a:ext cx="143997" cy="143997"/>
          </a:xfrm>
          <a:prstGeom prst="rect">
            <a:avLst/>
          </a:prstGeom>
        </p:spPr>
      </p:pic>
      <p:pic>
        <p:nvPicPr>
          <p:cNvPr id="180" name="Imagen 17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71859" y="1976568"/>
            <a:ext cx="143997" cy="143997"/>
          </a:xfrm>
          <a:prstGeom prst="rect">
            <a:avLst/>
          </a:prstGeom>
        </p:spPr>
      </p:pic>
      <p:pic>
        <p:nvPicPr>
          <p:cNvPr id="181" name="Imagen 18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29347" y="2287488"/>
            <a:ext cx="187878" cy="179996"/>
          </a:xfrm>
          <a:prstGeom prst="rect">
            <a:avLst/>
          </a:prstGeom>
        </p:spPr>
      </p:pic>
      <p:pic>
        <p:nvPicPr>
          <p:cNvPr id="182" name="Imagen 18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08258" y="2260898"/>
            <a:ext cx="187878" cy="179996"/>
          </a:xfrm>
          <a:prstGeom prst="rect">
            <a:avLst/>
          </a:prstGeom>
        </p:spPr>
      </p:pic>
      <p:cxnSp>
        <p:nvCxnSpPr>
          <p:cNvPr id="183" name="Conector recto 182"/>
          <p:cNvCxnSpPr>
            <a:stCxn id="108" idx="6"/>
            <a:endCxn id="106" idx="2"/>
          </p:cNvCxnSpPr>
          <p:nvPr/>
        </p:nvCxnSpPr>
        <p:spPr>
          <a:xfrm>
            <a:off x="2670991" y="2263478"/>
            <a:ext cx="492610" cy="2852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solid"/>
            <a:headEnd type="arrow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84" name="Conector recto 183"/>
          <p:cNvCxnSpPr>
            <a:stCxn id="186" idx="0"/>
            <a:endCxn id="110" idx="2"/>
          </p:cNvCxnSpPr>
          <p:nvPr/>
        </p:nvCxnSpPr>
        <p:spPr>
          <a:xfrm>
            <a:off x="4217041" y="4260668"/>
            <a:ext cx="1631652" cy="3083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85" name="Conector recto 184"/>
          <p:cNvCxnSpPr>
            <a:stCxn id="186" idx="2"/>
            <a:endCxn id="187" idx="2"/>
          </p:cNvCxnSpPr>
          <p:nvPr/>
        </p:nvCxnSpPr>
        <p:spPr>
          <a:xfrm flipH="1" flipV="1">
            <a:off x="4126515" y="2808497"/>
            <a:ext cx="1553" cy="1363656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86" name="Arco 185"/>
          <p:cNvSpPr>
            <a:spLocks noChangeAspect="1"/>
          </p:cNvSpPr>
          <p:nvPr/>
        </p:nvSpPr>
        <p:spPr>
          <a:xfrm rot="10800000">
            <a:off x="4128068" y="4083639"/>
            <a:ext cx="177946" cy="177029"/>
          </a:xfrm>
          <a:prstGeom prst="arc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7" name="Arco 186"/>
          <p:cNvSpPr>
            <a:spLocks noChangeAspect="1"/>
          </p:cNvSpPr>
          <p:nvPr/>
        </p:nvSpPr>
        <p:spPr>
          <a:xfrm>
            <a:off x="3948569" y="2719982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88" name="Conector recto 187"/>
          <p:cNvCxnSpPr>
            <a:stCxn id="189" idx="0"/>
            <a:endCxn id="187" idx="0"/>
          </p:cNvCxnSpPr>
          <p:nvPr/>
        </p:nvCxnSpPr>
        <p:spPr>
          <a:xfrm flipV="1">
            <a:off x="2957496" y="2719982"/>
            <a:ext cx="1080046" cy="211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89" name="Arco 188"/>
          <p:cNvSpPr>
            <a:spLocks noChangeAspect="1"/>
          </p:cNvSpPr>
          <p:nvPr/>
        </p:nvSpPr>
        <p:spPr>
          <a:xfrm rot="10800000">
            <a:off x="2868523" y="2543164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90" name="Conector recto 189"/>
          <p:cNvCxnSpPr>
            <a:stCxn id="189" idx="2"/>
            <a:endCxn id="191" idx="0"/>
          </p:cNvCxnSpPr>
          <p:nvPr/>
        </p:nvCxnSpPr>
        <p:spPr>
          <a:xfrm flipH="1" flipV="1">
            <a:off x="2867910" y="2504683"/>
            <a:ext cx="613" cy="126995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91" name="Arco 190"/>
          <p:cNvSpPr>
            <a:spLocks noChangeAspect="1"/>
          </p:cNvSpPr>
          <p:nvPr/>
        </p:nvSpPr>
        <p:spPr>
          <a:xfrm rot="16200000">
            <a:off x="2867451" y="2416168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92" name="Imagen 19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17142" y="4170670"/>
            <a:ext cx="187878" cy="179996"/>
          </a:xfrm>
          <a:prstGeom prst="rect">
            <a:avLst/>
          </a:prstGeom>
        </p:spPr>
      </p:pic>
      <p:pic>
        <p:nvPicPr>
          <p:cNvPr id="89" name="Imagen 8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1859" y="4676404"/>
            <a:ext cx="720000" cy="720000"/>
          </a:xfrm>
          <a:prstGeom prst="rect">
            <a:avLst/>
          </a:prstGeom>
        </p:spPr>
      </p:pic>
      <p:sp>
        <p:nvSpPr>
          <p:cNvPr id="90" name="Rectángulo redondeado 89"/>
          <p:cNvSpPr/>
          <p:nvPr/>
        </p:nvSpPr>
        <p:spPr>
          <a:xfrm>
            <a:off x="861955" y="5538919"/>
            <a:ext cx="1262344" cy="489060"/>
          </a:xfrm>
          <a:prstGeom prst="roundRect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lIns="36000" tIns="36000" rIns="36000" bIns="36000" rtlCol="0" anchor="ctr">
            <a:spAutoFit/>
          </a:bodyPr>
          <a:lstStyle/>
          <a:p>
            <a:pPr algn="ctr"/>
            <a:r>
              <a:rPr lang="en-US" sz="1200" dirty="0" smtClean="0"/>
              <a:t>Lab 06: Weaving Service Mesh</a:t>
            </a:r>
          </a:p>
        </p:txBody>
      </p:sp>
    </p:spTree>
    <p:extLst>
      <p:ext uri="{BB962C8B-B14F-4D97-AF65-F5344CB8AC3E}">
        <p14:creationId xmlns:p14="http://schemas.microsoft.com/office/powerpoint/2010/main" val="32727635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lipse 11"/>
          <p:cNvSpPr>
            <a:spLocks noChangeAspect="1"/>
          </p:cNvSpPr>
          <p:nvPr/>
        </p:nvSpPr>
        <p:spPr>
          <a:xfrm>
            <a:off x="6362638" y="2338263"/>
            <a:ext cx="209094" cy="20133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19" name="Elipse 18"/>
          <p:cNvSpPr>
            <a:spLocks noChangeAspect="1"/>
          </p:cNvSpPr>
          <p:nvPr/>
        </p:nvSpPr>
        <p:spPr>
          <a:xfrm>
            <a:off x="5730312" y="3730459"/>
            <a:ext cx="209094" cy="20133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139" name="Elipse 138"/>
          <p:cNvSpPr>
            <a:spLocks noChangeAspect="1"/>
          </p:cNvSpPr>
          <p:nvPr/>
        </p:nvSpPr>
        <p:spPr>
          <a:xfrm>
            <a:off x="5730312" y="3818994"/>
            <a:ext cx="209094" cy="201335"/>
          </a:xfrm>
          <a:prstGeom prst="ellipse">
            <a:avLst/>
          </a:prstGeom>
          <a:solidFill>
            <a:schemeClr val="accent5"/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68" name="Elipse 67"/>
          <p:cNvSpPr>
            <a:spLocks noChangeAspect="1"/>
          </p:cNvSpPr>
          <p:nvPr/>
        </p:nvSpPr>
        <p:spPr>
          <a:xfrm>
            <a:off x="4272788" y="2861561"/>
            <a:ext cx="209094" cy="201335"/>
          </a:xfrm>
          <a:prstGeom prst="ellipse">
            <a:avLst/>
          </a:prstGeom>
          <a:solidFill>
            <a:schemeClr val="accent5"/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130" name="Elipse 129"/>
          <p:cNvSpPr>
            <a:spLocks noChangeAspect="1"/>
          </p:cNvSpPr>
          <p:nvPr/>
        </p:nvSpPr>
        <p:spPr>
          <a:xfrm>
            <a:off x="4272788" y="2932468"/>
            <a:ext cx="209094" cy="201335"/>
          </a:xfrm>
          <a:prstGeom prst="ellipse">
            <a:avLst/>
          </a:prstGeom>
          <a:solidFill>
            <a:schemeClr val="accent4"/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5" name="Elipse 4"/>
          <p:cNvSpPr>
            <a:spLocks noChangeAspect="1"/>
          </p:cNvSpPr>
          <p:nvPr/>
        </p:nvSpPr>
        <p:spPr>
          <a:xfrm>
            <a:off x="4284097" y="2338126"/>
            <a:ext cx="209094" cy="20133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18" name="Elipse 17"/>
          <p:cNvSpPr>
            <a:spLocks noChangeAspect="1"/>
          </p:cNvSpPr>
          <p:nvPr/>
        </p:nvSpPr>
        <p:spPr>
          <a:xfrm>
            <a:off x="4284097" y="2407235"/>
            <a:ext cx="209094" cy="201335"/>
          </a:xfrm>
          <a:prstGeom prst="ellipse">
            <a:avLst/>
          </a:prstGeom>
          <a:solidFill>
            <a:schemeClr val="accent4"/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61" name="Elipse 60"/>
          <p:cNvSpPr>
            <a:spLocks noChangeAspect="1"/>
          </p:cNvSpPr>
          <p:nvPr/>
        </p:nvSpPr>
        <p:spPr>
          <a:xfrm>
            <a:off x="5447253" y="2333424"/>
            <a:ext cx="209094" cy="20133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86" name="Elipse 85"/>
          <p:cNvSpPr>
            <a:spLocks noChangeAspect="1"/>
          </p:cNvSpPr>
          <p:nvPr/>
        </p:nvSpPr>
        <p:spPr>
          <a:xfrm>
            <a:off x="5447253" y="2385654"/>
            <a:ext cx="209094" cy="201335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67" name="Elipse 66"/>
          <p:cNvSpPr>
            <a:spLocks noChangeAspect="1"/>
          </p:cNvSpPr>
          <p:nvPr/>
        </p:nvSpPr>
        <p:spPr>
          <a:xfrm>
            <a:off x="5447253" y="2442235"/>
            <a:ext cx="209094" cy="201335"/>
          </a:xfrm>
          <a:prstGeom prst="ellipse">
            <a:avLst/>
          </a:prstGeom>
          <a:solidFill>
            <a:schemeClr val="tx2"/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46" name="Elipse 45"/>
          <p:cNvSpPr>
            <a:spLocks noChangeAspect="1"/>
          </p:cNvSpPr>
          <p:nvPr/>
        </p:nvSpPr>
        <p:spPr>
          <a:xfrm>
            <a:off x="2461897" y="2162810"/>
            <a:ext cx="209094" cy="20133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 smtClean="0"/>
              <a:t>11. </a:t>
            </a:r>
            <a:r>
              <a:rPr lang="es-ES" dirty="0" err="1" smtClean="0"/>
              <a:t>Routing</a:t>
            </a:r>
            <a:r>
              <a:rPr lang="es-ES" dirty="0"/>
              <a:t> and </a:t>
            </a:r>
            <a:r>
              <a:rPr lang="es-ES" dirty="0" err="1"/>
              <a:t>Chaining</a:t>
            </a:r>
            <a:r>
              <a:rPr lang="es-ES" dirty="0"/>
              <a:t> </a:t>
            </a:r>
            <a:r>
              <a:rPr lang="es-ES" dirty="0" err="1"/>
              <a:t>APIs</a:t>
            </a:r>
            <a:r>
              <a:rPr lang="es-ES" dirty="0"/>
              <a:t> </a:t>
            </a:r>
            <a:r>
              <a:rPr lang="es-ES" dirty="0" smtClean="0"/>
              <a:t>(</a:t>
            </a:r>
            <a:r>
              <a:rPr lang="es-ES" dirty="0" err="1" smtClean="0"/>
              <a:t>PoC</a:t>
            </a:r>
            <a:r>
              <a:rPr lang="es-ES" dirty="0" smtClean="0"/>
              <a:t>)</a:t>
            </a:r>
            <a:endParaRPr lang="en-GB" dirty="0"/>
          </a:p>
        </p:txBody>
      </p:sp>
      <p:sp>
        <p:nvSpPr>
          <p:cNvPr id="14" name="Rectángulo 13"/>
          <p:cNvSpPr/>
          <p:nvPr/>
        </p:nvSpPr>
        <p:spPr>
          <a:xfrm>
            <a:off x="2388925" y="1420360"/>
            <a:ext cx="4785677" cy="2951997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r"/>
            <a:r>
              <a:rPr lang="es-ES" sz="800" dirty="0" err="1" smtClean="0">
                <a:solidFill>
                  <a:schemeClr val="tx1"/>
                </a:solidFill>
              </a:rPr>
              <a:t>Hosting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15" name="Rectángulo 14"/>
          <p:cNvSpPr/>
          <p:nvPr/>
        </p:nvSpPr>
        <p:spPr>
          <a:xfrm>
            <a:off x="2816207" y="1614864"/>
            <a:ext cx="4251284" cy="2669269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r"/>
            <a:r>
              <a:rPr lang="es-ES" sz="800" dirty="0" smtClean="0">
                <a:solidFill>
                  <a:schemeClr val="tx1"/>
                </a:solidFill>
              </a:rPr>
              <a:t>Kubernetes</a:t>
            </a:r>
          </a:p>
          <a:p>
            <a:pPr algn="r"/>
            <a:r>
              <a:rPr lang="es-ES" sz="800" dirty="0" smtClean="0">
                <a:solidFill>
                  <a:schemeClr val="tx1"/>
                </a:solidFill>
              </a:rPr>
              <a:t>Node</a:t>
            </a:r>
            <a:r>
              <a:rPr lang="es-ES" sz="800" baseline="-25000" dirty="0" smtClean="0">
                <a:solidFill>
                  <a:schemeClr val="tx1"/>
                </a:solidFill>
              </a:rPr>
              <a:t>1</a:t>
            </a:r>
            <a:endParaRPr lang="es-ES" sz="800" baseline="-25000" dirty="0">
              <a:solidFill>
                <a:schemeClr val="tx1"/>
              </a:solidFill>
            </a:endParaRPr>
          </a:p>
        </p:txBody>
      </p:sp>
      <p:sp>
        <p:nvSpPr>
          <p:cNvPr id="16" name="Rectángulo redondeado 15"/>
          <p:cNvSpPr/>
          <p:nvPr/>
        </p:nvSpPr>
        <p:spPr>
          <a:xfrm>
            <a:off x="4154147" y="1938177"/>
            <a:ext cx="972000" cy="1326763"/>
          </a:xfrm>
          <a:prstGeom prst="roundRect">
            <a:avLst>
              <a:gd name="adj" fmla="val 6016"/>
            </a:avLst>
          </a:prstGeom>
          <a:solidFill>
            <a:schemeClr val="bg1">
              <a:lumMod val="7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Services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22" name="Rectángulo 21"/>
          <p:cNvSpPr/>
          <p:nvPr/>
        </p:nvSpPr>
        <p:spPr>
          <a:xfrm>
            <a:off x="4272788" y="2828558"/>
            <a:ext cx="755999" cy="340731"/>
          </a:xfrm>
          <a:prstGeom prst="rect">
            <a:avLst/>
          </a:prstGeom>
          <a:solidFill>
            <a:srgbClr val="FD8008"/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0" rIns="36000" bIns="0" rtlCol="0" anchor="t"/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ClusterIP</a:t>
            </a:r>
            <a:r>
              <a:rPr lang="es-ES" sz="800" baseline="-25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7" name="Arco 26"/>
          <p:cNvSpPr>
            <a:spLocks noChangeAspect="1"/>
          </p:cNvSpPr>
          <p:nvPr/>
        </p:nvSpPr>
        <p:spPr>
          <a:xfrm rot="16200000">
            <a:off x="5853663" y="2482162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28" name="Conector recto 27"/>
          <p:cNvCxnSpPr>
            <a:stCxn id="29" idx="0"/>
            <a:endCxn id="107" idx="0"/>
          </p:cNvCxnSpPr>
          <p:nvPr/>
        </p:nvCxnSpPr>
        <p:spPr>
          <a:xfrm flipV="1">
            <a:off x="5150766" y="2523891"/>
            <a:ext cx="104" cy="117695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29" name="Arco 28"/>
          <p:cNvSpPr>
            <a:spLocks noChangeAspect="1"/>
          </p:cNvSpPr>
          <p:nvPr/>
        </p:nvSpPr>
        <p:spPr>
          <a:xfrm rot="5400000">
            <a:off x="4973278" y="2553071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4" name="Rectángulo redondeado 33"/>
          <p:cNvSpPr/>
          <p:nvPr/>
        </p:nvSpPr>
        <p:spPr>
          <a:xfrm>
            <a:off x="6268713" y="1933862"/>
            <a:ext cx="647999" cy="851935"/>
          </a:xfrm>
          <a:prstGeom prst="roundRect">
            <a:avLst>
              <a:gd name="adj" fmla="val 8040"/>
            </a:avLst>
          </a:prstGeom>
          <a:solidFill>
            <a:schemeClr val="bg1">
              <a:lumMod val="7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Pod</a:t>
            </a:r>
            <a:r>
              <a:rPr lang="es-ES" sz="800" baseline="-25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5" name="Rectángulo redondeado 34"/>
          <p:cNvSpPr/>
          <p:nvPr/>
        </p:nvSpPr>
        <p:spPr>
          <a:xfrm>
            <a:off x="6364151" y="2175955"/>
            <a:ext cx="465053" cy="517020"/>
          </a:xfrm>
          <a:prstGeom prst="roundRect">
            <a:avLst>
              <a:gd name="adj" fmla="val 8040"/>
            </a:avLst>
          </a:prstGeom>
          <a:solidFill>
            <a:schemeClr val="bg2">
              <a:lumMod val="75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0" rIns="3600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Docker</a:t>
            </a:r>
            <a:r>
              <a:rPr lang="es-ES" sz="800" baseline="-25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62" name="Rectángulo redondeado 61"/>
          <p:cNvSpPr/>
          <p:nvPr/>
        </p:nvSpPr>
        <p:spPr>
          <a:xfrm>
            <a:off x="5354147" y="1938177"/>
            <a:ext cx="720000" cy="851935"/>
          </a:xfrm>
          <a:prstGeom prst="roundRect">
            <a:avLst>
              <a:gd name="adj" fmla="val 8040"/>
            </a:avLst>
          </a:prstGeom>
          <a:solidFill>
            <a:schemeClr val="bg1">
              <a:lumMod val="7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Pod</a:t>
            </a:r>
            <a:r>
              <a:rPr lang="es-ES" sz="800" baseline="-25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63" name="Rectángulo redondeado 62"/>
          <p:cNvSpPr/>
          <p:nvPr/>
        </p:nvSpPr>
        <p:spPr>
          <a:xfrm>
            <a:off x="5446362" y="2184289"/>
            <a:ext cx="537053" cy="517020"/>
          </a:xfrm>
          <a:prstGeom prst="roundRect">
            <a:avLst>
              <a:gd name="adj" fmla="val 8040"/>
            </a:avLst>
          </a:prstGeom>
          <a:solidFill>
            <a:schemeClr val="bg2">
              <a:lumMod val="75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0" rIns="3600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Docker</a:t>
            </a:r>
            <a:r>
              <a:rPr lang="es-ES" sz="800" baseline="-25000" dirty="0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81" name="Conector recto 80"/>
          <p:cNvCxnSpPr>
            <a:endCxn id="84" idx="0"/>
          </p:cNvCxnSpPr>
          <p:nvPr/>
        </p:nvCxnSpPr>
        <p:spPr>
          <a:xfrm>
            <a:off x="2670991" y="2263478"/>
            <a:ext cx="158073" cy="1728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solid"/>
            <a:headEnd type="arrow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84" name="Arco 83"/>
          <p:cNvSpPr>
            <a:spLocks noChangeAspect="1"/>
          </p:cNvSpPr>
          <p:nvPr/>
        </p:nvSpPr>
        <p:spPr>
          <a:xfrm>
            <a:off x="2740091" y="2265206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rgbClr val="339900"/>
              </a:solidFill>
            </a:endParaRPr>
          </a:p>
        </p:txBody>
      </p:sp>
      <p:sp>
        <p:nvSpPr>
          <p:cNvPr id="85" name="Arco 84"/>
          <p:cNvSpPr>
            <a:spLocks noChangeAspect="1"/>
          </p:cNvSpPr>
          <p:nvPr/>
        </p:nvSpPr>
        <p:spPr>
          <a:xfrm rot="10800000">
            <a:off x="2914495" y="2333424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rgbClr val="339900"/>
              </a:solidFill>
            </a:endParaRPr>
          </a:p>
        </p:txBody>
      </p:sp>
      <p:cxnSp>
        <p:nvCxnSpPr>
          <p:cNvPr id="87" name="Conector recto 86"/>
          <p:cNvCxnSpPr/>
          <p:nvPr/>
        </p:nvCxnSpPr>
        <p:spPr>
          <a:xfrm>
            <a:off x="994995" y="2263478"/>
            <a:ext cx="1466902" cy="0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headEnd type="arrow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83" name="Conector recto 82"/>
          <p:cNvCxnSpPr>
            <a:stCxn id="84" idx="2"/>
            <a:endCxn id="85" idx="2"/>
          </p:cNvCxnSpPr>
          <p:nvPr/>
        </p:nvCxnSpPr>
        <p:spPr>
          <a:xfrm flipH="1">
            <a:off x="2914495" y="2353721"/>
            <a:ext cx="3542" cy="68217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90" name="Arco 89"/>
          <p:cNvSpPr>
            <a:spLocks noChangeAspect="1"/>
          </p:cNvSpPr>
          <p:nvPr/>
        </p:nvSpPr>
        <p:spPr>
          <a:xfrm rot="16200000">
            <a:off x="5203573" y="2486731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03" name="Conector recto 102"/>
          <p:cNvCxnSpPr>
            <a:stCxn id="137" idx="0"/>
            <a:endCxn id="104" idx="2"/>
          </p:cNvCxnSpPr>
          <p:nvPr/>
        </p:nvCxnSpPr>
        <p:spPr>
          <a:xfrm>
            <a:off x="4113114" y="3298929"/>
            <a:ext cx="1001576" cy="418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04" name="Arco 103"/>
          <p:cNvSpPr>
            <a:spLocks noChangeAspect="1"/>
          </p:cNvSpPr>
          <p:nvPr/>
        </p:nvSpPr>
        <p:spPr>
          <a:xfrm rot="5400000">
            <a:off x="5025717" y="3121859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05" name="Conector recto 104"/>
          <p:cNvCxnSpPr>
            <a:stCxn id="104" idx="0"/>
            <a:endCxn id="90" idx="0"/>
          </p:cNvCxnSpPr>
          <p:nvPr/>
        </p:nvCxnSpPr>
        <p:spPr>
          <a:xfrm flipV="1">
            <a:off x="5203205" y="2575246"/>
            <a:ext cx="827" cy="635128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07" name="Arco 106"/>
          <p:cNvSpPr>
            <a:spLocks noChangeAspect="1"/>
          </p:cNvSpPr>
          <p:nvPr/>
        </p:nvSpPr>
        <p:spPr>
          <a:xfrm rot="16200000">
            <a:off x="5150411" y="2435376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" name="Rectángulo 19"/>
          <p:cNvSpPr/>
          <p:nvPr/>
        </p:nvSpPr>
        <p:spPr>
          <a:xfrm>
            <a:off x="4284097" y="2299607"/>
            <a:ext cx="755999" cy="340731"/>
          </a:xfrm>
          <a:prstGeom prst="rect">
            <a:avLst/>
          </a:prstGeom>
          <a:solidFill>
            <a:srgbClr val="FD8008"/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0" rIns="36000" bIns="0" rtlCol="0" anchor="t"/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ClusterIP</a:t>
            </a:r>
            <a:r>
              <a:rPr lang="es-ES" sz="800" baseline="-25000" dirty="0">
                <a:solidFill>
                  <a:schemeClr val="tx1"/>
                </a:solidFill>
              </a:rPr>
              <a:t>2</a:t>
            </a:r>
          </a:p>
        </p:txBody>
      </p:sp>
      <p:cxnSp>
        <p:nvCxnSpPr>
          <p:cNvPr id="116" name="Conector recto 115"/>
          <p:cNvCxnSpPr>
            <a:stCxn id="115" idx="2"/>
            <a:endCxn id="98" idx="0"/>
          </p:cNvCxnSpPr>
          <p:nvPr/>
        </p:nvCxnSpPr>
        <p:spPr>
          <a:xfrm>
            <a:off x="4113664" y="1877206"/>
            <a:ext cx="1965877" cy="7542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73" name="Rectángulo 72"/>
          <p:cNvSpPr/>
          <p:nvPr/>
        </p:nvSpPr>
        <p:spPr>
          <a:xfrm>
            <a:off x="2015750" y="1690063"/>
            <a:ext cx="748923" cy="273272"/>
          </a:xfrm>
          <a:prstGeom prst="rect">
            <a:avLst/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dirty="0" smtClean="0">
                <a:solidFill>
                  <a:schemeClr val="tx1"/>
                </a:solidFill>
              </a:rPr>
              <a:t>Edge</a:t>
            </a:r>
            <a:r>
              <a:rPr lang="es-ES" sz="800" dirty="0" smtClean="0">
                <a:solidFill>
                  <a:schemeClr val="tx1"/>
                </a:solidFill>
              </a:rPr>
              <a:t> Proxy</a:t>
            </a:r>
          </a:p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(Load </a:t>
            </a:r>
            <a:r>
              <a:rPr lang="en-GB" sz="800" dirty="0" smtClean="0">
                <a:solidFill>
                  <a:schemeClr val="tx1"/>
                </a:solidFill>
              </a:rPr>
              <a:t>Balancer</a:t>
            </a:r>
            <a:r>
              <a:rPr lang="es-ES" sz="800" dirty="0" smtClean="0">
                <a:solidFill>
                  <a:schemeClr val="tx1"/>
                </a:solidFill>
              </a:rPr>
              <a:t>)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88" name="Y 87"/>
          <p:cNvSpPr>
            <a:spLocks noChangeAspect="1"/>
          </p:cNvSpPr>
          <p:nvPr/>
        </p:nvSpPr>
        <p:spPr>
          <a:xfrm>
            <a:off x="2102856" y="1978058"/>
            <a:ext cx="577952" cy="576000"/>
          </a:xfrm>
          <a:prstGeom prst="flowChartSummingJunction">
            <a:avLst/>
          </a:prstGeom>
          <a:solidFill>
            <a:srgbClr val="000090"/>
          </a:solidFill>
          <a:ln w="3175" cap="rnd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122" name="Rectángulo 121"/>
          <p:cNvSpPr/>
          <p:nvPr/>
        </p:nvSpPr>
        <p:spPr>
          <a:xfrm>
            <a:off x="6397873" y="2575510"/>
            <a:ext cx="397545" cy="92333"/>
          </a:xfrm>
          <a:prstGeom prst="rect">
            <a:avLst/>
          </a:prstGeom>
          <a:noFill/>
          <a:ln w="3175" cap="rnd" cmpd="sng">
            <a:noFill/>
            <a:prstDash val="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>
            <a:spAutoFit/>
          </a:bodyPr>
          <a:lstStyle/>
          <a:p>
            <a:pPr algn="ctr"/>
            <a:r>
              <a:rPr lang="es-ES" sz="600" dirty="0" smtClean="0">
                <a:solidFill>
                  <a:schemeClr val="tx1"/>
                </a:solidFill>
              </a:rPr>
              <a:t>(gis-test-api)</a:t>
            </a:r>
            <a:endParaRPr lang="es-ES" sz="600" dirty="0">
              <a:solidFill>
                <a:schemeClr val="tx1"/>
              </a:solidFill>
            </a:endParaRPr>
          </a:p>
        </p:txBody>
      </p:sp>
      <p:sp>
        <p:nvSpPr>
          <p:cNvPr id="123" name="Rectángulo 122"/>
          <p:cNvSpPr/>
          <p:nvPr/>
        </p:nvSpPr>
        <p:spPr>
          <a:xfrm>
            <a:off x="5457623" y="2580260"/>
            <a:ext cx="525785" cy="92333"/>
          </a:xfrm>
          <a:prstGeom prst="rect">
            <a:avLst/>
          </a:prstGeom>
          <a:noFill/>
          <a:ln w="3175" cap="rnd" cmpd="sng">
            <a:noFill/>
            <a:prstDash val="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>
            <a:spAutoFit/>
          </a:bodyPr>
          <a:lstStyle/>
          <a:p>
            <a:pPr algn="ctr"/>
            <a:r>
              <a:rPr lang="es-ES" sz="600" dirty="0" smtClean="0">
                <a:solidFill>
                  <a:schemeClr val="tx1"/>
                </a:solidFill>
              </a:rPr>
              <a:t>(gis-test-sidecar)</a:t>
            </a:r>
            <a:endParaRPr lang="es-ES" sz="600" dirty="0">
              <a:solidFill>
                <a:schemeClr val="tx1"/>
              </a:solidFill>
            </a:endParaRPr>
          </a:p>
        </p:txBody>
      </p:sp>
      <p:sp>
        <p:nvSpPr>
          <p:cNvPr id="124" name="Rectángulo 123"/>
          <p:cNvSpPr/>
          <p:nvPr/>
        </p:nvSpPr>
        <p:spPr>
          <a:xfrm>
            <a:off x="4280095" y="3053581"/>
            <a:ext cx="756617" cy="92333"/>
          </a:xfrm>
          <a:prstGeom prst="rect">
            <a:avLst/>
          </a:prstGeom>
          <a:noFill/>
          <a:ln w="3175" cap="rnd" cmpd="sng">
            <a:noFill/>
            <a:prstDash val="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>
            <a:spAutoFit/>
          </a:bodyPr>
          <a:lstStyle/>
          <a:p>
            <a:pPr algn="ctr"/>
            <a:r>
              <a:rPr lang="es-ES" sz="600" dirty="0" smtClean="0">
                <a:solidFill>
                  <a:schemeClr val="tx1"/>
                </a:solidFill>
              </a:rPr>
              <a:t>(test1-ambassador- svc)</a:t>
            </a:r>
            <a:endParaRPr lang="es-ES" sz="600" dirty="0">
              <a:solidFill>
                <a:schemeClr val="tx1"/>
              </a:solidFill>
            </a:endParaRPr>
          </a:p>
        </p:txBody>
      </p:sp>
      <p:sp>
        <p:nvSpPr>
          <p:cNvPr id="125" name="Rectángulo 124"/>
          <p:cNvSpPr/>
          <p:nvPr/>
        </p:nvSpPr>
        <p:spPr>
          <a:xfrm>
            <a:off x="4501515" y="2518887"/>
            <a:ext cx="333425" cy="92333"/>
          </a:xfrm>
          <a:prstGeom prst="rect">
            <a:avLst/>
          </a:prstGeom>
          <a:noFill/>
          <a:ln w="3175" cap="rnd" cmpd="sng">
            <a:noFill/>
            <a:prstDash val="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>
            <a:spAutoFit/>
          </a:bodyPr>
          <a:lstStyle/>
          <a:p>
            <a:pPr algn="ctr"/>
            <a:r>
              <a:rPr lang="es-ES" sz="600" dirty="0" smtClean="0">
                <a:solidFill>
                  <a:schemeClr val="tx1"/>
                </a:solidFill>
              </a:rPr>
              <a:t>(test1-svc)</a:t>
            </a:r>
            <a:endParaRPr lang="es-ES" sz="600" dirty="0">
              <a:solidFill>
                <a:schemeClr val="tx1"/>
              </a:solidFill>
            </a:endParaRPr>
          </a:p>
        </p:txBody>
      </p:sp>
      <p:sp>
        <p:nvSpPr>
          <p:cNvPr id="69" name="Arco 68"/>
          <p:cNvSpPr>
            <a:spLocks noChangeAspect="1"/>
          </p:cNvSpPr>
          <p:nvPr/>
        </p:nvSpPr>
        <p:spPr>
          <a:xfrm>
            <a:off x="3776192" y="2506461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0" name="Arco 69"/>
          <p:cNvSpPr>
            <a:spLocks noChangeAspect="1"/>
          </p:cNvSpPr>
          <p:nvPr/>
        </p:nvSpPr>
        <p:spPr>
          <a:xfrm rot="10800000">
            <a:off x="3956628" y="2788248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71" name="Conector recto 70"/>
          <p:cNvCxnSpPr>
            <a:stCxn id="70" idx="0"/>
            <a:endCxn id="68" idx="2"/>
          </p:cNvCxnSpPr>
          <p:nvPr/>
        </p:nvCxnSpPr>
        <p:spPr>
          <a:xfrm flipV="1">
            <a:off x="4045601" y="2962229"/>
            <a:ext cx="227187" cy="3048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tailEnd type="arrow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72" name="Conector recto 71"/>
          <p:cNvCxnSpPr>
            <a:stCxn id="70" idx="2"/>
            <a:endCxn id="69" idx="2"/>
          </p:cNvCxnSpPr>
          <p:nvPr/>
        </p:nvCxnSpPr>
        <p:spPr>
          <a:xfrm flipH="1" flipV="1">
            <a:off x="3954138" y="2594976"/>
            <a:ext cx="2490" cy="281786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13" name="Conector recto 112"/>
          <p:cNvCxnSpPr>
            <a:stCxn id="117" idx="2"/>
            <a:endCxn id="115" idx="0"/>
          </p:cNvCxnSpPr>
          <p:nvPr/>
        </p:nvCxnSpPr>
        <p:spPr>
          <a:xfrm flipV="1">
            <a:off x="4023663" y="1966179"/>
            <a:ext cx="1486" cy="382107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15" name="Arco 114"/>
          <p:cNvSpPr>
            <a:spLocks noChangeAspect="1"/>
          </p:cNvSpPr>
          <p:nvPr/>
        </p:nvSpPr>
        <p:spPr>
          <a:xfrm rot="16200000">
            <a:off x="4024690" y="1877664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7" name="Arco 116"/>
          <p:cNvSpPr>
            <a:spLocks noChangeAspect="1"/>
          </p:cNvSpPr>
          <p:nvPr/>
        </p:nvSpPr>
        <p:spPr>
          <a:xfrm rot="10800000">
            <a:off x="4023663" y="2259772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18" name="Conector recto 117"/>
          <p:cNvCxnSpPr>
            <a:stCxn id="117" idx="0"/>
            <a:endCxn id="5" idx="2"/>
          </p:cNvCxnSpPr>
          <p:nvPr/>
        </p:nvCxnSpPr>
        <p:spPr>
          <a:xfrm>
            <a:off x="4112636" y="2436801"/>
            <a:ext cx="171461" cy="1993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21" name="CuadroTexto 120"/>
          <p:cNvSpPr txBox="1"/>
          <p:nvPr/>
        </p:nvSpPr>
        <p:spPr>
          <a:xfrm>
            <a:off x="4290056" y="2955584"/>
            <a:ext cx="205184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s-ES" sz="600" dirty="0" smtClean="0"/>
              <a:t>(6000)</a:t>
            </a:r>
            <a:endParaRPr lang="es-ES" sz="600" dirty="0"/>
          </a:p>
        </p:txBody>
      </p:sp>
      <p:cxnSp>
        <p:nvCxnSpPr>
          <p:cNvPr id="106" name="Conector recto 105"/>
          <p:cNvCxnSpPr>
            <a:stCxn id="107" idx="2"/>
            <a:endCxn id="61" idx="2"/>
          </p:cNvCxnSpPr>
          <p:nvPr/>
        </p:nvCxnSpPr>
        <p:spPr>
          <a:xfrm flipV="1">
            <a:off x="5239385" y="2434092"/>
            <a:ext cx="207868" cy="826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09" name="CuadroTexto 108"/>
          <p:cNvSpPr txBox="1"/>
          <p:nvPr/>
        </p:nvSpPr>
        <p:spPr>
          <a:xfrm>
            <a:off x="5484926" y="2434772"/>
            <a:ext cx="128240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s-ES" sz="600" dirty="0" smtClean="0"/>
              <a:t>(80)</a:t>
            </a:r>
            <a:endParaRPr lang="es-ES" sz="600" dirty="0"/>
          </a:p>
        </p:txBody>
      </p:sp>
      <p:cxnSp>
        <p:nvCxnSpPr>
          <p:cNvPr id="30" name="Conector recto 29"/>
          <p:cNvCxnSpPr>
            <a:stCxn id="94" idx="0"/>
            <a:endCxn id="29" idx="2"/>
          </p:cNvCxnSpPr>
          <p:nvPr/>
        </p:nvCxnSpPr>
        <p:spPr>
          <a:xfrm flipV="1">
            <a:off x="4152625" y="2730559"/>
            <a:ext cx="909626" cy="3457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headEnd type="none" w="sm" len="sm"/>
            <a:tailEnd type="none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75" name="Conector recto 74"/>
          <p:cNvCxnSpPr>
            <a:stCxn id="91" idx="2"/>
            <a:endCxn id="18" idx="2"/>
          </p:cNvCxnSpPr>
          <p:nvPr/>
        </p:nvCxnSpPr>
        <p:spPr>
          <a:xfrm>
            <a:off x="4153084" y="2507775"/>
            <a:ext cx="131013" cy="128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tailEnd type="arrow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91" name="Arco 90"/>
          <p:cNvSpPr>
            <a:spLocks noChangeAspect="1"/>
          </p:cNvSpPr>
          <p:nvPr/>
        </p:nvSpPr>
        <p:spPr>
          <a:xfrm rot="16200000">
            <a:off x="4064110" y="2508233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92" name="Conector recto 91"/>
          <p:cNvCxnSpPr>
            <a:stCxn id="94" idx="2"/>
            <a:endCxn id="91" idx="0"/>
          </p:cNvCxnSpPr>
          <p:nvPr/>
        </p:nvCxnSpPr>
        <p:spPr>
          <a:xfrm flipV="1">
            <a:off x="4063652" y="2596748"/>
            <a:ext cx="917" cy="48753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94" name="Arco 93"/>
          <p:cNvSpPr>
            <a:spLocks noChangeAspect="1"/>
          </p:cNvSpPr>
          <p:nvPr/>
        </p:nvSpPr>
        <p:spPr>
          <a:xfrm rot="10800000">
            <a:off x="4063652" y="2556987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37" name="Conector recto 36"/>
          <p:cNvCxnSpPr>
            <a:stCxn id="90" idx="2"/>
            <a:endCxn id="86" idx="2"/>
          </p:cNvCxnSpPr>
          <p:nvPr/>
        </p:nvCxnSpPr>
        <p:spPr>
          <a:xfrm>
            <a:off x="5292547" y="2486273"/>
            <a:ext cx="154706" cy="49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headEnd type="none"/>
            <a:tailEnd type="arrow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08" name="CuadroTexto 107"/>
          <p:cNvSpPr txBox="1"/>
          <p:nvPr/>
        </p:nvSpPr>
        <p:spPr>
          <a:xfrm>
            <a:off x="6397873" y="2396068"/>
            <a:ext cx="205184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s-ES" sz="600" dirty="0" smtClean="0"/>
              <a:t>(5001)</a:t>
            </a:r>
            <a:endParaRPr lang="es-ES" sz="600" dirty="0"/>
          </a:p>
        </p:txBody>
      </p:sp>
      <p:sp>
        <p:nvSpPr>
          <p:cNvPr id="98" name="Arco 97"/>
          <p:cNvSpPr>
            <a:spLocks noChangeAspect="1"/>
          </p:cNvSpPr>
          <p:nvPr/>
        </p:nvSpPr>
        <p:spPr>
          <a:xfrm>
            <a:off x="5990568" y="1884748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1" name="Arco 110"/>
          <p:cNvSpPr>
            <a:spLocks noChangeAspect="1"/>
          </p:cNvSpPr>
          <p:nvPr/>
        </p:nvSpPr>
        <p:spPr>
          <a:xfrm rot="10800000">
            <a:off x="6167386" y="2260603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14" name="Conector recto 113"/>
          <p:cNvCxnSpPr>
            <a:stCxn id="111" idx="0"/>
            <a:endCxn id="12" idx="2"/>
          </p:cNvCxnSpPr>
          <p:nvPr/>
        </p:nvCxnSpPr>
        <p:spPr>
          <a:xfrm>
            <a:off x="6256359" y="2437632"/>
            <a:ext cx="106279" cy="1299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tailEnd type="arrow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19" name="Conector recto 118"/>
          <p:cNvCxnSpPr>
            <a:stCxn id="111" idx="2"/>
            <a:endCxn id="98" idx="2"/>
          </p:cNvCxnSpPr>
          <p:nvPr/>
        </p:nvCxnSpPr>
        <p:spPr>
          <a:xfrm flipV="1">
            <a:off x="6167386" y="1973263"/>
            <a:ext cx="1128" cy="375854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20" name="Rectángulo redondeado 119"/>
          <p:cNvSpPr/>
          <p:nvPr/>
        </p:nvSpPr>
        <p:spPr>
          <a:xfrm>
            <a:off x="5634874" y="3330951"/>
            <a:ext cx="647999" cy="851935"/>
          </a:xfrm>
          <a:prstGeom prst="roundRect">
            <a:avLst>
              <a:gd name="adj" fmla="val 8040"/>
            </a:avLst>
          </a:prstGeom>
          <a:solidFill>
            <a:schemeClr val="bg1">
              <a:lumMod val="7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Pod</a:t>
            </a:r>
            <a:r>
              <a:rPr lang="es-ES" sz="800" baseline="-25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26" name="Rectángulo redondeado 125"/>
          <p:cNvSpPr/>
          <p:nvPr/>
        </p:nvSpPr>
        <p:spPr>
          <a:xfrm>
            <a:off x="5730312" y="3573044"/>
            <a:ext cx="465053" cy="517020"/>
          </a:xfrm>
          <a:prstGeom prst="roundRect">
            <a:avLst>
              <a:gd name="adj" fmla="val 8040"/>
            </a:avLst>
          </a:prstGeom>
          <a:solidFill>
            <a:srgbClr val="339900"/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0" rIns="3600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Docker</a:t>
            </a:r>
            <a:r>
              <a:rPr lang="es-ES" sz="800" baseline="-25000" dirty="0">
                <a:solidFill>
                  <a:schemeClr val="tx1"/>
                </a:solidFill>
              </a:rPr>
              <a:t>3</a:t>
            </a:r>
          </a:p>
        </p:txBody>
      </p:sp>
      <p:cxnSp>
        <p:nvCxnSpPr>
          <p:cNvPr id="127" name="Conector recto 126"/>
          <p:cNvCxnSpPr>
            <a:stCxn id="128" idx="2"/>
            <a:endCxn id="67" idx="2"/>
          </p:cNvCxnSpPr>
          <p:nvPr/>
        </p:nvCxnSpPr>
        <p:spPr>
          <a:xfrm flipV="1">
            <a:off x="5358573" y="2542903"/>
            <a:ext cx="88680" cy="1938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headEnd type="none"/>
            <a:tailEnd type="none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28" name="Arco 127"/>
          <p:cNvSpPr>
            <a:spLocks noChangeAspect="1"/>
          </p:cNvSpPr>
          <p:nvPr/>
        </p:nvSpPr>
        <p:spPr>
          <a:xfrm rot="16200000">
            <a:off x="5269599" y="2545299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29" name="Conector recto 128"/>
          <p:cNvCxnSpPr>
            <a:stCxn id="131" idx="2"/>
            <a:endCxn id="128" idx="0"/>
          </p:cNvCxnSpPr>
          <p:nvPr/>
        </p:nvCxnSpPr>
        <p:spPr>
          <a:xfrm flipH="1" flipV="1">
            <a:off x="5270058" y="2633814"/>
            <a:ext cx="2475" cy="1109067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31" name="Arco 130"/>
          <p:cNvSpPr>
            <a:spLocks noChangeAspect="1"/>
          </p:cNvSpPr>
          <p:nvPr/>
        </p:nvSpPr>
        <p:spPr>
          <a:xfrm rot="10800000">
            <a:off x="5272533" y="3654367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32" name="Conector recto 131"/>
          <p:cNvCxnSpPr>
            <a:stCxn id="131" idx="0"/>
            <a:endCxn id="19" idx="2"/>
          </p:cNvCxnSpPr>
          <p:nvPr/>
        </p:nvCxnSpPr>
        <p:spPr>
          <a:xfrm flipV="1">
            <a:off x="5361506" y="3831127"/>
            <a:ext cx="368806" cy="269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tailEnd type="arrow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34" name="Conector recto 133"/>
          <p:cNvCxnSpPr>
            <a:stCxn id="135" idx="2"/>
            <a:endCxn id="130" idx="2"/>
          </p:cNvCxnSpPr>
          <p:nvPr/>
        </p:nvCxnSpPr>
        <p:spPr>
          <a:xfrm flipV="1">
            <a:off x="4113573" y="3033136"/>
            <a:ext cx="159215" cy="2097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headEnd type="none"/>
            <a:tailEnd type="none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35" name="Arco 134"/>
          <p:cNvSpPr>
            <a:spLocks noChangeAspect="1"/>
          </p:cNvSpPr>
          <p:nvPr/>
        </p:nvSpPr>
        <p:spPr>
          <a:xfrm rot="16200000">
            <a:off x="4024599" y="3035691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36" name="Conector recto 135"/>
          <p:cNvCxnSpPr>
            <a:stCxn id="137" idx="2"/>
            <a:endCxn id="135" idx="0"/>
          </p:cNvCxnSpPr>
          <p:nvPr/>
        </p:nvCxnSpPr>
        <p:spPr>
          <a:xfrm flipV="1">
            <a:off x="4024141" y="3124206"/>
            <a:ext cx="917" cy="86208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37" name="Arco 136"/>
          <p:cNvSpPr>
            <a:spLocks noChangeAspect="1"/>
          </p:cNvSpPr>
          <p:nvPr/>
        </p:nvSpPr>
        <p:spPr>
          <a:xfrm rot="10800000">
            <a:off x="4024141" y="3121900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40" name="Conector recto 139"/>
          <p:cNvCxnSpPr>
            <a:endCxn id="139" idx="2"/>
          </p:cNvCxnSpPr>
          <p:nvPr/>
        </p:nvCxnSpPr>
        <p:spPr>
          <a:xfrm flipV="1">
            <a:off x="3665726" y="3919662"/>
            <a:ext cx="2064586" cy="3142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dash"/>
            <a:headEnd type="none"/>
            <a:tailEnd type="none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10" name="CuadroTexto 109"/>
          <p:cNvSpPr txBox="1"/>
          <p:nvPr/>
        </p:nvSpPr>
        <p:spPr>
          <a:xfrm>
            <a:off x="4297292" y="2431172"/>
            <a:ext cx="205184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s-ES" sz="600" dirty="0" smtClean="0"/>
              <a:t>(5050)</a:t>
            </a:r>
            <a:endParaRPr lang="es-ES" sz="600" dirty="0"/>
          </a:p>
        </p:txBody>
      </p:sp>
      <p:sp>
        <p:nvSpPr>
          <p:cNvPr id="141" name="Rectángulo 140"/>
          <p:cNvSpPr/>
          <p:nvPr/>
        </p:nvSpPr>
        <p:spPr>
          <a:xfrm>
            <a:off x="5750605" y="3966926"/>
            <a:ext cx="436017" cy="92333"/>
          </a:xfrm>
          <a:prstGeom prst="rect">
            <a:avLst/>
          </a:prstGeom>
          <a:noFill/>
          <a:ln w="3175" cap="rnd" cmpd="sng">
            <a:noFill/>
            <a:prstDash val="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>
            <a:spAutoFit/>
          </a:bodyPr>
          <a:lstStyle/>
          <a:p>
            <a:pPr algn="ctr"/>
            <a:r>
              <a:rPr lang="es-ES" sz="600" dirty="0" smtClean="0">
                <a:solidFill>
                  <a:schemeClr val="tx1"/>
                </a:solidFill>
              </a:rPr>
              <a:t>(gis-validator)</a:t>
            </a:r>
            <a:endParaRPr lang="es-ES" sz="600" dirty="0">
              <a:solidFill>
                <a:schemeClr val="tx1"/>
              </a:solidFill>
            </a:endParaRPr>
          </a:p>
        </p:txBody>
      </p:sp>
      <p:sp>
        <p:nvSpPr>
          <p:cNvPr id="142" name="CuadroTexto 141"/>
          <p:cNvSpPr txBox="1"/>
          <p:nvPr/>
        </p:nvSpPr>
        <p:spPr>
          <a:xfrm>
            <a:off x="3900949" y="2796984"/>
            <a:ext cx="111701" cy="92333"/>
          </a:xfrm>
          <a:prstGeom prst="rect">
            <a:avLst/>
          </a:prstGeom>
          <a:solidFill>
            <a:schemeClr val="tx1"/>
          </a:solidFill>
        </p:spPr>
        <p:txBody>
          <a:bodyPr wrap="none" lIns="36000" tIns="0" rIns="36000" bIns="0" rtlCol="0">
            <a:spAutoFit/>
          </a:bodyPr>
          <a:lstStyle/>
          <a:p>
            <a:r>
              <a:rPr lang="es-ES" sz="600" dirty="0" smtClean="0">
                <a:solidFill>
                  <a:srgbClr val="FFFF00"/>
                </a:solidFill>
              </a:rPr>
              <a:t>1</a:t>
            </a:r>
            <a:endParaRPr lang="es-ES" sz="600" dirty="0">
              <a:solidFill>
                <a:srgbClr val="FFFF00"/>
              </a:solidFill>
            </a:endParaRPr>
          </a:p>
        </p:txBody>
      </p:sp>
      <p:sp>
        <p:nvSpPr>
          <p:cNvPr id="143" name="CuadroTexto 142"/>
          <p:cNvSpPr txBox="1"/>
          <p:nvPr/>
        </p:nvSpPr>
        <p:spPr>
          <a:xfrm>
            <a:off x="3969298" y="3115269"/>
            <a:ext cx="111701" cy="92333"/>
          </a:xfrm>
          <a:prstGeom prst="rect">
            <a:avLst/>
          </a:prstGeom>
          <a:solidFill>
            <a:schemeClr val="tx1"/>
          </a:solidFill>
        </p:spPr>
        <p:txBody>
          <a:bodyPr wrap="none" lIns="36000" tIns="0" rIns="36000" bIns="0" rtlCol="0">
            <a:spAutoFit/>
          </a:bodyPr>
          <a:lstStyle/>
          <a:p>
            <a:r>
              <a:rPr lang="es-ES" sz="600" dirty="0" smtClean="0">
                <a:solidFill>
                  <a:srgbClr val="FFFF00"/>
                </a:solidFill>
              </a:rPr>
              <a:t>2</a:t>
            </a:r>
            <a:endParaRPr lang="es-ES" sz="600" dirty="0">
              <a:solidFill>
                <a:srgbClr val="FFFF00"/>
              </a:solidFill>
            </a:endParaRPr>
          </a:p>
        </p:txBody>
      </p:sp>
      <p:sp>
        <p:nvSpPr>
          <p:cNvPr id="144" name="CuadroTexto 143"/>
          <p:cNvSpPr txBox="1"/>
          <p:nvPr/>
        </p:nvSpPr>
        <p:spPr>
          <a:xfrm>
            <a:off x="5210051" y="3367523"/>
            <a:ext cx="111701" cy="92333"/>
          </a:xfrm>
          <a:prstGeom prst="rect">
            <a:avLst/>
          </a:prstGeom>
          <a:solidFill>
            <a:schemeClr val="tx1"/>
          </a:solidFill>
        </p:spPr>
        <p:txBody>
          <a:bodyPr wrap="none" lIns="36000" tIns="0" rIns="36000" bIns="0" rtlCol="0">
            <a:spAutoFit/>
          </a:bodyPr>
          <a:lstStyle/>
          <a:p>
            <a:r>
              <a:rPr lang="es-ES" sz="600" dirty="0" smtClean="0">
                <a:solidFill>
                  <a:srgbClr val="FFFF00"/>
                </a:solidFill>
              </a:rPr>
              <a:t>3</a:t>
            </a:r>
            <a:endParaRPr lang="es-ES" sz="600" dirty="0">
              <a:solidFill>
                <a:srgbClr val="FFFF00"/>
              </a:solidFill>
            </a:endParaRPr>
          </a:p>
        </p:txBody>
      </p:sp>
      <p:sp>
        <p:nvSpPr>
          <p:cNvPr id="145" name="CuadroTexto 144"/>
          <p:cNvSpPr txBox="1"/>
          <p:nvPr/>
        </p:nvSpPr>
        <p:spPr>
          <a:xfrm>
            <a:off x="4938610" y="2678030"/>
            <a:ext cx="111701" cy="92333"/>
          </a:xfrm>
          <a:prstGeom prst="rect">
            <a:avLst/>
          </a:prstGeom>
          <a:solidFill>
            <a:schemeClr val="tx1"/>
          </a:solidFill>
        </p:spPr>
        <p:txBody>
          <a:bodyPr wrap="none" lIns="36000" tIns="0" rIns="36000" bIns="0" rtlCol="0">
            <a:spAutoFit/>
          </a:bodyPr>
          <a:lstStyle/>
          <a:p>
            <a:r>
              <a:rPr lang="es-ES" sz="600" dirty="0" smtClean="0">
                <a:solidFill>
                  <a:srgbClr val="FFFF00"/>
                </a:solidFill>
              </a:rPr>
              <a:t>4</a:t>
            </a:r>
            <a:endParaRPr lang="es-ES" sz="600" dirty="0">
              <a:solidFill>
                <a:srgbClr val="FFFF00"/>
              </a:solidFill>
            </a:endParaRPr>
          </a:p>
        </p:txBody>
      </p:sp>
      <p:sp>
        <p:nvSpPr>
          <p:cNvPr id="146" name="CuadroTexto 145"/>
          <p:cNvSpPr txBox="1"/>
          <p:nvPr/>
        </p:nvSpPr>
        <p:spPr>
          <a:xfrm>
            <a:off x="6112663" y="2138122"/>
            <a:ext cx="111701" cy="92333"/>
          </a:xfrm>
          <a:prstGeom prst="rect">
            <a:avLst/>
          </a:prstGeom>
          <a:solidFill>
            <a:schemeClr val="tx1"/>
          </a:solidFill>
        </p:spPr>
        <p:txBody>
          <a:bodyPr wrap="none" lIns="36000" tIns="0" rIns="36000" bIns="0" rtlCol="0">
            <a:spAutoFit/>
          </a:bodyPr>
          <a:lstStyle/>
          <a:p>
            <a:r>
              <a:rPr lang="es-ES" sz="600" dirty="0">
                <a:solidFill>
                  <a:srgbClr val="FFFF00"/>
                </a:solidFill>
              </a:rPr>
              <a:t>5</a:t>
            </a:r>
          </a:p>
        </p:txBody>
      </p:sp>
      <p:cxnSp>
        <p:nvCxnSpPr>
          <p:cNvPr id="95" name="Conector recto 94"/>
          <p:cNvCxnSpPr>
            <a:stCxn id="85" idx="0"/>
            <a:endCxn id="69" idx="0"/>
          </p:cNvCxnSpPr>
          <p:nvPr/>
        </p:nvCxnSpPr>
        <p:spPr>
          <a:xfrm flipV="1">
            <a:off x="3003468" y="2506461"/>
            <a:ext cx="861697" cy="3992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12" name="Rectángulo 111"/>
          <p:cNvSpPr/>
          <p:nvPr/>
        </p:nvSpPr>
        <p:spPr>
          <a:xfrm>
            <a:off x="3119477" y="3742329"/>
            <a:ext cx="656716" cy="3407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0" rIns="36000" bIns="0" rtlCol="0" anchor="t"/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Kubernetes API Server</a:t>
            </a:r>
            <a:endParaRPr lang="es-ES" sz="800" baseline="-25000" dirty="0">
              <a:solidFill>
                <a:schemeClr val="tx1"/>
              </a:solidFill>
            </a:endParaRPr>
          </a:p>
        </p:txBody>
      </p:sp>
      <p:pic>
        <p:nvPicPr>
          <p:cNvPr id="89" name="Imagen 8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1859" y="4676404"/>
            <a:ext cx="720000" cy="720000"/>
          </a:xfrm>
          <a:prstGeom prst="rect">
            <a:avLst/>
          </a:prstGeom>
        </p:spPr>
      </p:pic>
      <p:sp>
        <p:nvSpPr>
          <p:cNvPr id="93" name="Rectángulo redondeado 92"/>
          <p:cNvSpPr/>
          <p:nvPr/>
        </p:nvSpPr>
        <p:spPr>
          <a:xfrm>
            <a:off x="861955" y="5538919"/>
            <a:ext cx="1262344" cy="489060"/>
          </a:xfrm>
          <a:prstGeom prst="roundRect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lIns="36000" tIns="36000" rIns="36000" bIns="36000" rtlCol="0" anchor="ctr">
            <a:spAutoFit/>
          </a:bodyPr>
          <a:lstStyle/>
          <a:p>
            <a:pPr algn="ctr"/>
            <a:r>
              <a:rPr lang="en-US" sz="1200" dirty="0" smtClean="0"/>
              <a:t>Lab 07: Routing and Chaining APIs</a:t>
            </a:r>
          </a:p>
        </p:txBody>
      </p:sp>
    </p:spTree>
    <p:extLst>
      <p:ext uri="{BB962C8B-B14F-4D97-AF65-F5344CB8AC3E}">
        <p14:creationId xmlns:p14="http://schemas.microsoft.com/office/powerpoint/2010/main" val="31498729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/>
              <a:t>1. Digital Transformation: </a:t>
            </a:r>
            <a:r>
              <a:rPr lang="es-ES" dirty="0" smtClean="0"/>
              <a:t>New </a:t>
            </a:r>
            <a:r>
              <a:rPr lang="es-ES" dirty="0" err="1" smtClean="0"/>
              <a:t>challenges</a:t>
            </a:r>
            <a:endParaRPr lang="es-E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41380" y="1863726"/>
            <a:ext cx="6405954" cy="36000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4" name="Rectángulo 3"/>
          <p:cNvSpPr/>
          <p:nvPr/>
        </p:nvSpPr>
        <p:spPr>
          <a:xfrm>
            <a:off x="1436282" y="5500184"/>
            <a:ext cx="544274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000" dirty="0" smtClean="0">
                <a:hlinkClick r:id="rId3"/>
              </a:rPr>
              <a:t>https://www.slideshare.net/asotobu/sail-in-the-cloud</a:t>
            </a:r>
            <a:r>
              <a:rPr lang="es-ES" sz="1000" dirty="0" smtClean="0"/>
              <a:t> </a:t>
            </a:r>
            <a:endParaRPr lang="es-ES" sz="1000" dirty="0"/>
          </a:p>
        </p:txBody>
      </p:sp>
    </p:spTree>
    <p:extLst>
      <p:ext uri="{BB962C8B-B14F-4D97-AF65-F5344CB8AC3E}">
        <p14:creationId xmlns:p14="http://schemas.microsoft.com/office/powerpoint/2010/main" val="29247258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1. Digital Transformation: </a:t>
            </a:r>
            <a:r>
              <a:rPr lang="es-ES" dirty="0" smtClean="0"/>
              <a:t>A new </a:t>
            </a:r>
            <a:r>
              <a:rPr lang="es-ES" dirty="0" err="1" smtClean="0"/>
              <a:t>Platform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23889" y="1891639"/>
            <a:ext cx="6437922" cy="36000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5" name="Rectángulo 4"/>
          <p:cNvSpPr/>
          <p:nvPr/>
        </p:nvSpPr>
        <p:spPr>
          <a:xfrm>
            <a:off x="1436282" y="5500184"/>
            <a:ext cx="544274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000" dirty="0" smtClean="0">
                <a:hlinkClick r:id="rId3"/>
              </a:rPr>
              <a:t>https://www.slideshare.net/asotobu/sail-in-the-cloud</a:t>
            </a:r>
            <a:r>
              <a:rPr lang="es-ES" sz="1000" dirty="0" smtClean="0"/>
              <a:t> </a:t>
            </a:r>
            <a:endParaRPr lang="es-ES" sz="1000" dirty="0"/>
          </a:p>
        </p:txBody>
      </p:sp>
    </p:spTree>
    <p:extLst>
      <p:ext uri="{BB962C8B-B14F-4D97-AF65-F5344CB8AC3E}">
        <p14:creationId xmlns:p14="http://schemas.microsoft.com/office/powerpoint/2010/main" val="37134967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199" y="274638"/>
            <a:ext cx="8583401" cy="696480"/>
          </a:xfrm>
        </p:spPr>
        <p:txBody>
          <a:bodyPr>
            <a:normAutofit/>
          </a:bodyPr>
          <a:lstStyle/>
          <a:p>
            <a:r>
              <a:rPr lang="en-US" dirty="0"/>
              <a:t>2</a:t>
            </a:r>
            <a:r>
              <a:rPr lang="en-US" dirty="0" smtClean="0"/>
              <a:t>. Kubernetes </a:t>
            </a:r>
            <a:r>
              <a:rPr lang="en-US" dirty="0"/>
              <a:t>effect on the </a:t>
            </a:r>
            <a:r>
              <a:rPr lang="en-US" dirty="0" smtClean="0"/>
              <a:t>SDLC: Primitives (1/2)</a:t>
            </a:r>
            <a:endParaRPr lang="en-U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0863" y="1336924"/>
            <a:ext cx="4492343" cy="503999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7981" y="2285254"/>
            <a:ext cx="6940605" cy="3337052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581471" y="6091206"/>
            <a:ext cx="331895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hlinkClick r:id="rId4"/>
              </a:rPr>
              <a:t>https://www.infoq.com/articles/kubernetes-</a:t>
            </a:r>
            <a:r>
              <a:rPr lang="en-US" sz="1000" dirty="0" smtClean="0">
                <a:hlinkClick r:id="rId4"/>
              </a:rPr>
              <a:t>effect</a:t>
            </a:r>
            <a:r>
              <a:rPr lang="en-US" sz="1000" dirty="0" smtClean="0"/>
              <a:t> </a:t>
            </a:r>
            <a:endParaRPr lang="en-US" sz="1000" dirty="0"/>
          </a:p>
        </p:txBody>
      </p:sp>
      <p:sp>
        <p:nvSpPr>
          <p:cNvPr id="4" name="Rectángulo redondeado 3"/>
          <p:cNvSpPr/>
          <p:nvPr/>
        </p:nvSpPr>
        <p:spPr>
          <a:xfrm>
            <a:off x="581471" y="1361992"/>
            <a:ext cx="902389" cy="442856"/>
          </a:xfrm>
          <a:prstGeom prst="roundRect">
            <a:avLst/>
          </a:prstGeom>
          <a:noFill/>
          <a:ln w="28575" cmpd="sng">
            <a:solidFill>
              <a:srgbClr val="FF0000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Elipse 7"/>
          <p:cNvSpPr>
            <a:spLocks noChangeAspect="1"/>
          </p:cNvSpPr>
          <p:nvPr/>
        </p:nvSpPr>
        <p:spPr>
          <a:xfrm>
            <a:off x="927454" y="1140292"/>
            <a:ext cx="200528" cy="215997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b="1" dirty="0" smtClean="0"/>
              <a:t>1</a:t>
            </a: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19756365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199" y="274638"/>
            <a:ext cx="8583401" cy="696480"/>
          </a:xfrm>
        </p:spPr>
        <p:txBody>
          <a:bodyPr>
            <a:normAutofit/>
          </a:bodyPr>
          <a:lstStyle/>
          <a:p>
            <a:r>
              <a:rPr lang="en-US" dirty="0"/>
              <a:t>2</a:t>
            </a:r>
            <a:r>
              <a:rPr lang="en-US" dirty="0" smtClean="0"/>
              <a:t>. Kubernetes </a:t>
            </a:r>
            <a:r>
              <a:rPr lang="en-US" dirty="0"/>
              <a:t>effect on the </a:t>
            </a:r>
            <a:r>
              <a:rPr lang="en-US" dirty="0" smtClean="0"/>
              <a:t>SDLC: Primitives (2/2)</a:t>
            </a:r>
            <a:endParaRPr lang="en-U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0863" y="1336924"/>
            <a:ext cx="4492343" cy="503999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581471" y="6091206"/>
            <a:ext cx="331895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hlinkClick r:id="rId3"/>
              </a:rPr>
              <a:t>https://www.infoq.com/articles/kubernetes-</a:t>
            </a:r>
            <a:r>
              <a:rPr lang="en-US" sz="1000" dirty="0" smtClean="0">
                <a:hlinkClick r:id="rId3"/>
              </a:rPr>
              <a:t>effect</a:t>
            </a:r>
            <a:r>
              <a:rPr lang="en-US" sz="1000" dirty="0" smtClean="0"/>
              <a:t> </a:t>
            </a:r>
            <a:endParaRPr lang="en-US" sz="1000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68342" y="2633453"/>
            <a:ext cx="4668154" cy="27360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0" name="Rectángulo 9"/>
          <p:cNvSpPr/>
          <p:nvPr/>
        </p:nvSpPr>
        <p:spPr>
          <a:xfrm>
            <a:off x="4084972" y="6091206"/>
            <a:ext cx="352656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000" dirty="0" smtClean="0">
                <a:hlinkClick r:id="rId5"/>
              </a:rPr>
              <a:t>https://www.slideshare.net/asotobu/sail-in-the-cloud</a:t>
            </a:r>
            <a:r>
              <a:rPr lang="es-ES" sz="1000" dirty="0" smtClean="0"/>
              <a:t> </a:t>
            </a:r>
            <a:endParaRPr lang="es-ES" sz="1000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496" y="2408767"/>
            <a:ext cx="4320000" cy="3411285"/>
          </a:xfrm>
          <a:prstGeom prst="rect">
            <a:avLst/>
          </a:prstGeom>
        </p:spPr>
      </p:pic>
      <p:sp>
        <p:nvSpPr>
          <p:cNvPr id="12" name="Rectángulo redondeado 11"/>
          <p:cNvSpPr/>
          <p:nvPr/>
        </p:nvSpPr>
        <p:spPr>
          <a:xfrm>
            <a:off x="581471" y="1361992"/>
            <a:ext cx="902389" cy="442856"/>
          </a:xfrm>
          <a:prstGeom prst="roundRect">
            <a:avLst/>
          </a:prstGeom>
          <a:noFill/>
          <a:ln w="28575" cmpd="sng">
            <a:solidFill>
              <a:srgbClr val="FF0000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Elipse 12"/>
          <p:cNvSpPr>
            <a:spLocks noChangeAspect="1"/>
          </p:cNvSpPr>
          <p:nvPr/>
        </p:nvSpPr>
        <p:spPr>
          <a:xfrm>
            <a:off x="927454" y="1140292"/>
            <a:ext cx="200528" cy="215997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b="1" dirty="0" smtClean="0"/>
              <a:t>1</a:t>
            </a: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28845375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2</a:t>
            </a:r>
            <a:r>
              <a:rPr lang="en-US" dirty="0" smtClean="0"/>
              <a:t>. Kubernetes </a:t>
            </a:r>
            <a:r>
              <a:rPr lang="en-US" dirty="0"/>
              <a:t>effect on the </a:t>
            </a:r>
            <a:r>
              <a:rPr lang="en-US" dirty="0" smtClean="0"/>
              <a:t>SDLC: Principles</a:t>
            </a:r>
            <a:endParaRPr lang="en-U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7174" y="2154705"/>
            <a:ext cx="7380000" cy="3600000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581471" y="6091206"/>
            <a:ext cx="331895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hlinkClick r:id="rId3"/>
              </a:rPr>
              <a:t>https://www.infoq.com/articles/kubernetes-</a:t>
            </a:r>
            <a:r>
              <a:rPr lang="en-US" sz="1000" dirty="0" smtClean="0">
                <a:hlinkClick r:id="rId3"/>
              </a:rPr>
              <a:t>effect</a:t>
            </a:r>
            <a:r>
              <a:rPr lang="en-US" sz="1000" dirty="0" smtClean="0"/>
              <a:t> </a:t>
            </a:r>
            <a:endParaRPr lang="en-US" sz="1000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0863" y="1336924"/>
            <a:ext cx="4492343" cy="503999"/>
          </a:xfrm>
          <a:prstGeom prst="rect">
            <a:avLst/>
          </a:prstGeom>
        </p:spPr>
      </p:pic>
      <p:sp>
        <p:nvSpPr>
          <p:cNvPr id="10" name="Rectángulo redondeado 9"/>
          <p:cNvSpPr/>
          <p:nvPr/>
        </p:nvSpPr>
        <p:spPr>
          <a:xfrm>
            <a:off x="1475456" y="1361992"/>
            <a:ext cx="902389" cy="442856"/>
          </a:xfrm>
          <a:prstGeom prst="roundRect">
            <a:avLst/>
          </a:prstGeom>
          <a:noFill/>
          <a:ln w="28575" cmpd="sng">
            <a:solidFill>
              <a:srgbClr val="FF0000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Elipse 10"/>
          <p:cNvSpPr>
            <a:spLocks noChangeAspect="1"/>
          </p:cNvSpPr>
          <p:nvPr/>
        </p:nvSpPr>
        <p:spPr>
          <a:xfrm>
            <a:off x="1821439" y="1140292"/>
            <a:ext cx="200528" cy="215997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b="1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2823945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2</a:t>
            </a:r>
            <a:r>
              <a:rPr lang="en-US" dirty="0" smtClean="0"/>
              <a:t>. Kubernetes </a:t>
            </a:r>
            <a:r>
              <a:rPr lang="en-US" dirty="0"/>
              <a:t>effect on the </a:t>
            </a:r>
            <a:r>
              <a:rPr lang="en-US" dirty="0" smtClean="0"/>
              <a:t>SDLC: Patterns</a:t>
            </a:r>
            <a:endParaRPr lang="en-U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7323" y="2164145"/>
            <a:ext cx="7695374" cy="3509424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581471" y="6091206"/>
            <a:ext cx="331895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hlinkClick r:id="rId3"/>
              </a:rPr>
              <a:t>https://www.infoq.com/articles/kubernetes-</a:t>
            </a:r>
            <a:r>
              <a:rPr lang="en-US" sz="1000" dirty="0" smtClean="0">
                <a:hlinkClick r:id="rId3"/>
              </a:rPr>
              <a:t>effect</a:t>
            </a:r>
            <a:r>
              <a:rPr lang="en-US" sz="1000" dirty="0" smtClean="0"/>
              <a:t> </a:t>
            </a:r>
            <a:endParaRPr lang="en-US" sz="1000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0863" y="1336924"/>
            <a:ext cx="4492343" cy="503999"/>
          </a:xfrm>
          <a:prstGeom prst="rect">
            <a:avLst/>
          </a:prstGeom>
        </p:spPr>
      </p:pic>
      <p:sp>
        <p:nvSpPr>
          <p:cNvPr id="8" name="Rectángulo redondeado 7"/>
          <p:cNvSpPr/>
          <p:nvPr/>
        </p:nvSpPr>
        <p:spPr>
          <a:xfrm>
            <a:off x="2352731" y="1361992"/>
            <a:ext cx="902389" cy="442856"/>
          </a:xfrm>
          <a:prstGeom prst="roundRect">
            <a:avLst/>
          </a:prstGeom>
          <a:noFill/>
          <a:ln w="28575" cmpd="sng">
            <a:solidFill>
              <a:srgbClr val="FF0000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Elipse 8"/>
          <p:cNvSpPr>
            <a:spLocks noChangeAspect="1"/>
          </p:cNvSpPr>
          <p:nvPr/>
        </p:nvSpPr>
        <p:spPr>
          <a:xfrm>
            <a:off x="2698714" y="1140292"/>
            <a:ext cx="200528" cy="215997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b="1" dirty="0" smtClean="0"/>
              <a:t>3</a:t>
            </a: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25553254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2</a:t>
            </a:r>
            <a:r>
              <a:rPr lang="en-US" dirty="0" smtClean="0"/>
              <a:t>. Kubernetes </a:t>
            </a:r>
            <a:r>
              <a:rPr lang="en-US" dirty="0"/>
              <a:t>effect on the </a:t>
            </a:r>
            <a:r>
              <a:rPr lang="en-US" dirty="0" smtClean="0"/>
              <a:t>SDLC: Best Practices</a:t>
            </a:r>
            <a:endParaRPr lang="en-U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12384" y="2108630"/>
            <a:ext cx="5022517" cy="3600000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581471" y="6091206"/>
            <a:ext cx="331895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hlinkClick r:id="rId3"/>
              </a:rPr>
              <a:t>https://www.infoq.com/articles/kubernetes-</a:t>
            </a:r>
            <a:r>
              <a:rPr lang="en-US" sz="1000" dirty="0" smtClean="0">
                <a:hlinkClick r:id="rId3"/>
              </a:rPr>
              <a:t>effect</a:t>
            </a:r>
            <a:r>
              <a:rPr lang="en-US" sz="1000" dirty="0" smtClean="0"/>
              <a:t> </a:t>
            </a:r>
            <a:endParaRPr lang="en-US" sz="1000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0863" y="1336924"/>
            <a:ext cx="4492343" cy="503999"/>
          </a:xfrm>
          <a:prstGeom prst="rect">
            <a:avLst/>
          </a:prstGeom>
        </p:spPr>
      </p:pic>
      <p:sp>
        <p:nvSpPr>
          <p:cNvPr id="8" name="Rectángulo redondeado 7"/>
          <p:cNvSpPr/>
          <p:nvPr/>
        </p:nvSpPr>
        <p:spPr>
          <a:xfrm>
            <a:off x="3230006" y="1361992"/>
            <a:ext cx="902389" cy="442856"/>
          </a:xfrm>
          <a:prstGeom prst="roundRect">
            <a:avLst/>
          </a:prstGeom>
          <a:noFill/>
          <a:ln w="28575" cmpd="sng">
            <a:solidFill>
              <a:srgbClr val="FF0000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Elipse 8"/>
          <p:cNvSpPr>
            <a:spLocks noChangeAspect="1"/>
          </p:cNvSpPr>
          <p:nvPr/>
        </p:nvSpPr>
        <p:spPr>
          <a:xfrm>
            <a:off x="3575989" y="1140292"/>
            <a:ext cx="200528" cy="215997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b="1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14491272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Expo">
      <a:dk1>
        <a:sysClr val="windowText" lastClr="000000"/>
      </a:dk1>
      <a:lt1>
        <a:sysClr val="window" lastClr="FFFFFF"/>
      </a:lt1>
      <a:dk2>
        <a:srgbClr val="263B86"/>
      </a:dk2>
      <a:lt2>
        <a:srgbClr val="76B6F2"/>
      </a:lt2>
      <a:accent1>
        <a:srgbClr val="FBC01E"/>
      </a:accent1>
      <a:accent2>
        <a:srgbClr val="EFE1A2"/>
      </a:accent2>
      <a:accent3>
        <a:srgbClr val="FA8716"/>
      </a:accent3>
      <a:accent4>
        <a:srgbClr val="BE0204"/>
      </a:accent4>
      <a:accent5>
        <a:srgbClr val="640F10"/>
      </a:accent5>
      <a:accent6>
        <a:srgbClr val="7E13E3"/>
      </a:accent6>
      <a:hlink>
        <a:srgbClr val="D2D200"/>
      </a:hlink>
      <a:folHlink>
        <a:srgbClr val="D0B9F8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11259</TotalTime>
  <Words>2394</Words>
  <Application>Microsoft Macintosh PowerPoint</Application>
  <PresentationFormat>Presentación en pantalla (4:3)</PresentationFormat>
  <Paragraphs>479</Paragraphs>
  <Slides>23</Slides>
  <Notes>2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23</vt:i4>
      </vt:variant>
    </vt:vector>
  </HeadingPairs>
  <TitlesOfParts>
    <vt:vector size="24" baseType="lpstr">
      <vt:lpstr>Tema de Office</vt:lpstr>
      <vt:lpstr>Service Mesh &amp; Security </vt:lpstr>
      <vt:lpstr>1. Digital Transformation: IT World is changing</vt:lpstr>
      <vt:lpstr>1. Digital Transformation: New challenges</vt:lpstr>
      <vt:lpstr>1. Digital Transformation: A new Platform</vt:lpstr>
      <vt:lpstr>2. Kubernetes effect on the SDLC: Primitives (1/2)</vt:lpstr>
      <vt:lpstr>2. Kubernetes effect on the SDLC: Primitives (2/2)</vt:lpstr>
      <vt:lpstr>2. Kubernetes effect on the SDLC: Principles</vt:lpstr>
      <vt:lpstr>2. Kubernetes effect on the SDLC: Patterns</vt:lpstr>
      <vt:lpstr>2. Kubernetes effect on the SDLC: Best Practices</vt:lpstr>
      <vt:lpstr>2. Kubernetes effect on the SDLC: Benefits</vt:lpstr>
      <vt:lpstr>3. Building your K8s platform</vt:lpstr>
      <vt:lpstr>4. K8s - new ‘way’ of doing the things</vt:lpstr>
      <vt:lpstr>5. Delivering Distributed Apps: Pods &amp; Services</vt:lpstr>
      <vt:lpstr>5. Delivering Distributed Apps: Issues</vt:lpstr>
      <vt:lpstr>6. Traffic Management w/ Ingress</vt:lpstr>
      <vt:lpstr>6. Traffic Management w/ Ingress: Issues</vt:lpstr>
      <vt:lpstr>7. Traffic Management w/ Ingress + Sidecar</vt:lpstr>
      <vt:lpstr>8. Traffic Management w/ Ingress + Sidecar + Network Policy</vt:lpstr>
      <vt:lpstr>9. Security Assessment – New threat vectors</vt:lpstr>
      <vt:lpstr>10. Service Mesh: Reference Architecture</vt:lpstr>
      <vt:lpstr>10. Service Mesh: Learning Istio</vt:lpstr>
      <vt:lpstr>10. Service Mesh: Istio Framework</vt:lpstr>
      <vt:lpstr>11. Routing and Chaining APIs (PoC)</vt:lpstr>
    </vt:vector>
  </TitlesOfParts>
  <Company>www.INTIX.info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Roger CARHUATOCTO</dc:creator>
  <cp:lastModifiedBy>Roger CARHUATOCTO</cp:lastModifiedBy>
  <cp:revision>378</cp:revision>
  <dcterms:created xsi:type="dcterms:W3CDTF">2018-02-07T18:29:22Z</dcterms:created>
  <dcterms:modified xsi:type="dcterms:W3CDTF">2018-04-20T08:51:34Z</dcterms:modified>
</cp:coreProperties>
</file>